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20" d="100"/>
          <a:sy n="120" d="100"/>
        </p:scale>
        <p:origin x="519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p:cNvSpPr>
            <a:spLocks noGrp="1"/>
          </p:cNvSpPr>
          <p:nvPr>
            <p:ph type="hdr" sz="quarter"/>
          </p:nvPr>
        </p:nvSpPr>
        <p:spPr>
          <a:prstGeom prst="rect">
            <a:avLst/>
          </a:prstGeom>
        </p:spPr>
        <p:txBody>
          <a:bodyPr/>
          <a:lstStyle/>
          <a:p>
            <a:endParaRPr/>
          </a:p>
        </p:txBody>
      </p:sp>
      <p:sp>
        <p:nvSpPr>
          <p:cNvPr id="3" name="Date Placeholder"/>
          <p:cNvSpPr>
            <a:spLocks noGrp="1"/>
          </p:cNvSpPr>
          <p:nvPr>
            <p:ph type="dt" sz="quarter" idx="1"/>
          </p:nvPr>
        </p:nvSpPr>
        <p:spPr>
          <a:prstGeom prst="rect">
            <a:avLst/>
          </a:prstGeom>
        </p:spPr>
        <p:txBody>
          <a:bodyPr/>
          <a:lstStyle/>
          <a:p>
            <a:endParaRPr/>
          </a:p>
        </p:txBody>
      </p:sp>
      <p:sp>
        <p:nvSpPr>
          <p:cNvPr id="4" name="Slide Image Placeholder"/>
          <p:cNvSpPr>
            <a:spLocks noGrp="1" noRot="1" noChangeAspect="1"/>
          </p:cNvSpPr>
          <p:nvPr>
            <p:ph type="sldImg" idx="2"/>
          </p:nvPr>
        </p:nvSpPr>
        <p:spPr>
          <a:prstGeom prst="rect">
            <a:avLst/>
          </a:prstGeom>
        </p:spPr>
        <p:txBody>
          <a:bodyPr/>
          <a:lstStyle/>
          <a:p>
            <a:endParaRPr/>
          </a:p>
        </p:txBody>
      </p:sp>
      <p:sp>
        <p:nvSpPr>
          <p:cNvPr id="5" name="Notes Placeholder"/>
          <p:cNvSpPr>
            <a:spLocks noGrp="1"/>
          </p:cNvSpPr>
          <p:nvPr>
            <p:ph type="body" sz="quarter" idx="3"/>
          </p:nvPr>
        </p:nvSpPr>
        <p:spPr>
          <a:prstGeom prst="rect">
            <a:avLst/>
          </a:prstGeom>
        </p:spPr>
        <p:txBody>
          <a:bodyPr/>
          <a:lstStyle/>
          <a:p>
            <a:endParaRPr/>
          </a:p>
        </p:txBody>
      </p:sp>
      <p:sp>
        <p:nvSpPr>
          <p:cNvPr id="6" name="Footer Placeholder"/>
          <p:cNvSpPr>
            <a:spLocks noGrp="1"/>
          </p:cNvSpPr>
          <p:nvPr>
            <p:ph type="ftr" sz="quarter" idx="4"/>
          </p:nvPr>
        </p:nvSpPr>
        <p:spPr>
          <a:prstGeom prst="rect">
            <a:avLst/>
          </a:prstGeom>
        </p:spPr>
        <p:txBody>
          <a:bodyPr/>
          <a:lstStyle/>
          <a:p>
            <a:endParaRPr/>
          </a:p>
        </p:txBody>
      </p:sp>
      <p:sp>
        <p:nvSpPr>
          <p:cNvPr id="7" name="Slide Number Placeholder"/>
          <p:cNvSpPr>
            <a:spLocks noGrp="1"/>
          </p:cNvSpPr>
          <p:nvPr>
            <p:ph type="sldNum" sz="quarter" idx="5"/>
          </p:nvPr>
        </p:nvSpPr>
        <p:spPr>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lvl1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a:p>
        </p:txBody>
      </p:sp>
      <p:sp>
        <p:nvSpPr>
          <p:cNvPr id="4" name="Slide Number Placeholder 3"/>
          <p:cNvSpPr>
            <a:spLocks noGrp="1"/>
          </p:cNvSpPr>
          <p:nvPr>
            <p:ph type="sldNum" idx="5"/>
          </p:nvPr>
        </p:nvSpPr>
        <p:spPr/>
        <p:txBody>
          <a:bodyPr/>
          <a:lstStyle/>
          <a:p>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ster">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txStyles>
    <p:titleStyle>
      <a:lvl1pPr algn="l">
        <a:lnSpc>
          <a:spcPct val="90000"/>
        </a:lnSpc>
        <a:spcBef>
          <a:spcPts val="0"/>
        </a:spcBef>
        <a:buNone/>
        <a:defRPr sz="4400">
          <a:solidFill>
            <a:schemeClr val="tx1"/>
          </a:solidFill>
          <a:latin typeface="+mj-lt"/>
          <a:ea typeface="+mj-lt"/>
          <a:cs typeface="+mj-lt"/>
        </a:defRPr>
      </a:lvl1pPr>
    </p:titleStyle>
    <p:bodyStyle>
      <a:lvl1pPr marL="228600" indent="-228600" algn="l">
        <a:lnSpc>
          <a:spcPct val="90000"/>
        </a:lnSpc>
        <a:spcBef>
          <a:spcPts val="1000"/>
        </a:spcBef>
        <a:buChar char="•"/>
        <a:defRPr sz="2800">
          <a:solidFill>
            <a:schemeClr val="tx1"/>
          </a:solidFill>
          <a:latin typeface="+mn-lt"/>
          <a:ea typeface="+mn-lt"/>
          <a:cs typeface="+mn-lt"/>
        </a:defRPr>
      </a:lvl1pPr>
      <a:lvl2pPr marL="685800" indent="-228600" algn="l">
        <a:lnSpc>
          <a:spcPct val="90000"/>
        </a:lnSpc>
        <a:spcBef>
          <a:spcPts val="500"/>
        </a:spcBef>
        <a:buChar char="•"/>
        <a:defRPr sz="2400">
          <a:solidFill>
            <a:schemeClr val="tx1"/>
          </a:solidFill>
          <a:latin typeface="+mn-lt"/>
          <a:ea typeface="+mn-lt"/>
          <a:cs typeface="+mn-lt"/>
        </a:defRPr>
      </a:lvl2pPr>
      <a:lvl3pPr marL="1143000" indent="-228600" algn="l">
        <a:lnSpc>
          <a:spcPct val="90000"/>
        </a:lnSpc>
        <a:spcBef>
          <a:spcPts val="500"/>
        </a:spcBef>
        <a:buChar char="•"/>
        <a:defRPr sz="2000">
          <a:solidFill>
            <a:schemeClr val="tx1"/>
          </a:solidFill>
          <a:latin typeface="+mn-lt"/>
          <a:ea typeface="+mn-lt"/>
          <a:cs typeface="+mn-lt"/>
        </a:defRPr>
      </a:lvl3pPr>
      <a:lvl4pPr marL="1600200" indent="-228600" algn="l">
        <a:lnSpc>
          <a:spcPct val="90000"/>
        </a:lnSpc>
        <a:spcBef>
          <a:spcPts val="500"/>
        </a:spcBef>
        <a:buChar char="•"/>
        <a:defRPr sz="1800">
          <a:solidFill>
            <a:schemeClr val="tx1"/>
          </a:solidFill>
          <a:latin typeface="+mn-lt"/>
          <a:ea typeface="+mn-lt"/>
          <a:cs typeface="+mn-lt"/>
        </a:defRPr>
      </a:lvl4pPr>
      <a:lvl5pPr marL="2057400" indent="-228600" algn="l">
        <a:lnSpc>
          <a:spcPct val="90000"/>
        </a:lnSpc>
        <a:spcBef>
          <a:spcPts val="500"/>
        </a:spcBef>
        <a:buChar char="•"/>
        <a:defRPr sz="1800">
          <a:solidFill>
            <a:schemeClr val="tx1"/>
          </a:solidFill>
          <a:latin typeface="+mn-lt"/>
          <a:ea typeface="+mn-lt"/>
          <a:cs typeface="+mn-lt"/>
        </a:defRPr>
      </a:lvl5pPr>
      <a:lvl6pPr marL="2514600" indent="-228600" algn="l">
        <a:lnSpc>
          <a:spcPct val="90000"/>
        </a:lnSpc>
        <a:spcBef>
          <a:spcPts val="500"/>
        </a:spcBef>
        <a:buChar char="•"/>
        <a:defRPr sz="1800">
          <a:solidFill>
            <a:schemeClr val="tx1"/>
          </a:solidFill>
          <a:latin typeface="+mn-lt"/>
          <a:ea typeface="+mn-lt"/>
          <a:cs typeface="+mn-lt"/>
        </a:defRPr>
      </a:lvl6pPr>
      <a:lvl7pPr marL="2971800" indent="-228600" algn="l">
        <a:lnSpc>
          <a:spcPct val="90000"/>
        </a:lnSpc>
        <a:spcBef>
          <a:spcPts val="500"/>
        </a:spcBef>
        <a:buChar char="•"/>
        <a:defRPr sz="1800">
          <a:solidFill>
            <a:schemeClr val="tx1"/>
          </a:solidFill>
          <a:latin typeface="+mn-lt"/>
          <a:ea typeface="+mn-lt"/>
          <a:cs typeface="+mn-lt"/>
        </a:defRPr>
      </a:lvl7pPr>
      <a:lvl8pPr marL="3429000" indent="-228600" algn="l">
        <a:lnSpc>
          <a:spcPct val="90000"/>
        </a:lnSpc>
        <a:spcBef>
          <a:spcPts val="500"/>
        </a:spcBef>
        <a:buChar char="•"/>
        <a:defRPr sz="1800">
          <a:solidFill>
            <a:schemeClr val="tx1"/>
          </a:solidFill>
          <a:latin typeface="+mn-lt"/>
          <a:ea typeface="+mn-lt"/>
          <a:cs typeface="+mn-lt"/>
        </a:defRPr>
      </a:lvl8pPr>
      <a:lvl9pPr marL="3886200" indent="-228600" algn="l">
        <a:lnSpc>
          <a:spcPct val="90000"/>
        </a:lnSpc>
        <a:spcBef>
          <a:spcPts val="500"/>
        </a:spcBef>
        <a:buChar char="•"/>
        <a:defRPr sz="1800">
          <a:solidFill>
            <a:schemeClr val="tx1"/>
          </a:solidFill>
          <a:latin typeface="+mn-lt"/>
          <a:ea typeface="+mn-lt"/>
          <a:cs typeface="+mn-lt"/>
        </a:defRPr>
      </a:lvl9pPr>
    </p:bodyStyle>
    <p:otherStyle>
      <a:lvl1pPr marL="0" algn="l">
        <a:buNone/>
        <a:defRPr sz="1800">
          <a:solidFill>
            <a:schemeClr val="tx1"/>
          </a:solidFill>
          <a:latin typeface="+mn-lt"/>
          <a:ea typeface="+mn-lt"/>
          <a:cs typeface="+mn-lt"/>
        </a:defRPr>
      </a:lvl1pPr>
      <a:lvl2pPr marL="457200" algn="l">
        <a:buNone/>
        <a:defRPr sz="1800">
          <a:solidFill>
            <a:schemeClr val="tx1"/>
          </a:solidFill>
          <a:latin typeface="+mn-lt"/>
          <a:ea typeface="+mn-lt"/>
          <a:cs typeface="+mn-lt"/>
        </a:defRPr>
      </a:lvl2pPr>
      <a:lvl3pPr marL="914400" algn="l">
        <a:buNone/>
        <a:defRPr sz="1800">
          <a:solidFill>
            <a:schemeClr val="tx1"/>
          </a:solidFill>
          <a:latin typeface="+mn-lt"/>
          <a:ea typeface="+mn-lt"/>
          <a:cs typeface="+mn-lt"/>
        </a:defRPr>
      </a:lvl3pPr>
      <a:lvl4pPr marL="1371600" algn="l">
        <a:buNone/>
        <a:defRPr sz="1800">
          <a:solidFill>
            <a:schemeClr val="tx1"/>
          </a:solidFill>
          <a:latin typeface="+mn-lt"/>
          <a:ea typeface="+mn-lt"/>
          <a:cs typeface="+mn-lt"/>
        </a:defRPr>
      </a:lvl4pPr>
      <a:lvl5pPr marL="1828800" algn="l">
        <a:buNone/>
        <a:defRPr sz="1800">
          <a:solidFill>
            <a:schemeClr val="tx1"/>
          </a:solidFill>
          <a:latin typeface="+mn-lt"/>
          <a:ea typeface="+mn-lt"/>
          <a:cs typeface="+mn-lt"/>
        </a:defRPr>
      </a:lvl5pPr>
      <a:lvl6pPr marL="2286000" algn="l">
        <a:buNone/>
        <a:defRPr sz="1800">
          <a:solidFill>
            <a:schemeClr val="tx1"/>
          </a:solidFill>
          <a:latin typeface="+mn-lt"/>
          <a:ea typeface="+mn-lt"/>
          <a:cs typeface="+mn-lt"/>
        </a:defRPr>
      </a:lvl6pPr>
      <a:lvl7pPr marL="2743200" algn="l">
        <a:buNone/>
        <a:defRPr sz="1800">
          <a:solidFill>
            <a:schemeClr val="tx1"/>
          </a:solidFill>
          <a:latin typeface="+mn-lt"/>
          <a:ea typeface="+mn-lt"/>
          <a:cs typeface="+mn-lt"/>
        </a:defRPr>
      </a:lvl7pPr>
      <a:lvl8pPr marL="3200400" algn="l">
        <a:buNone/>
        <a:defRPr sz="1800">
          <a:solidFill>
            <a:schemeClr val="tx1"/>
          </a:solidFill>
          <a:latin typeface="+mn-lt"/>
          <a:ea typeface="+mn-lt"/>
          <a:cs typeface="+mn-lt"/>
        </a:defRPr>
      </a:lvl8pPr>
      <a:lvl9pPr marL="3657600" algn="l">
        <a:buNone/>
        <a:defRPr sz="1800">
          <a:solidFill>
            <a:schemeClr val="tx1"/>
          </a:solidFill>
          <a:latin typeface="+mn-lt"/>
          <a:ea typeface="+mn-lt"/>
          <a:cs typeface="+mn-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121212"/>
        </a:solidFill>
        <a:effectLst/>
      </p:bgPr>
    </p:bg>
    <p:spTree>
      <p:nvGrpSpPr>
        <p:cNvPr id="1" name=""/>
        <p:cNvGrpSpPr/>
        <p:nvPr/>
      </p:nvGrpSpPr>
      <p:grpSpPr>
        <a:xfrm>
          <a:off x="0" y="0"/>
          <a:ext cx="0" cy="0"/>
          <a:chOff x="0" y="0"/>
          <a:chExt cx="0" cy="0"/>
        </a:xfrm>
      </p:grpSpPr>
      <p:sp>
        <p:nvSpPr>
          <p:cNvPr id="11" name="Rechthoek 10">
            <a:extLst>
              <a:ext uri="{FF2B5EF4-FFF2-40B4-BE49-F238E27FC236}">
                <a16:creationId xmlns:a16="http://schemas.microsoft.com/office/drawing/2014/main" id="{66C8D348-5F87-47BF-B786-9F9CA9763CF0}"/>
              </a:ext>
            </a:extLst>
          </p:cNvPr>
          <p:cNvSpPr>
            <a:spLocks noGrp="1"/>
          </p:cNvSpPr>
          <p:nvPr/>
        </p:nvSpPr>
        <p:spPr>
          <a:xfrm>
            <a:off x="0" y="0"/>
            <a:ext cx="133350" cy="6858000"/>
          </a:xfrm>
          <a:prstGeom prst="rect">
            <a:avLst/>
          </a:prstGeom>
          <a:solidFill>
            <a:srgbClr val="F58220"/>
          </a:solidFill>
          <a:ln w="0">
            <a:noFill/>
            <a:prstDash val="solid"/>
          </a:ln>
        </p:spPr>
        <p:txBody>
          <a:bodyPr/>
          <a:lstStyle/>
          <a:p>
            <a:endParaRPr/>
          </a:p>
        </p:txBody>
      </p:sp>
      <p:sp>
        <p:nvSpPr>
          <p:cNvPr id="2" name="Rechthoek 1">
            <a:extLst>
              <a:ext uri="{FF2B5EF4-FFF2-40B4-BE49-F238E27FC236}">
                <a16:creationId xmlns:a16="http://schemas.microsoft.com/office/drawing/2014/main" id="{6CFEFEE7-7CD2-4EB8-A826-1F24B8CA9E00}"/>
              </a:ext>
            </a:extLst>
          </p:cNvPr>
          <p:cNvSpPr>
            <a:spLocks noGrp="1"/>
          </p:cNvSpPr>
          <p:nvPr/>
        </p:nvSpPr>
        <p:spPr>
          <a:xfrm>
            <a:off x="685800" y="266700"/>
            <a:ext cx="5715000" cy="209550"/>
          </a:xfrm>
          <a:prstGeom prst="rect">
            <a:avLst/>
          </a:prstGeom>
          <a:noFill/>
          <a:ln w="0">
            <a:noFill/>
            <a:prstDash val="solid"/>
          </a:ln>
        </p:spPr>
        <p:txBody>
          <a:bodyPr anchor="ctr"/>
          <a:lstStyle/>
          <a:p>
            <a:pPr algn="l">
              <a:buNone/>
              <a:defRPr sz="900" b="1" i="0">
                <a:solidFill>
                  <a:srgbClr val="F58220"/>
                </a:solidFill>
              </a:defRPr>
            </a:pPr>
            <a:r>
              <a:rPr sz="900" b="1" i="0">
                <a:solidFill>
                  <a:srgbClr val="F58220"/>
                </a:solidFill>
              </a:rPr>
              <a:t>BASKET WILLEBROEK</a:t>
            </a:r>
          </a:p>
        </p:txBody>
      </p:sp>
      <p:sp>
        <p:nvSpPr>
          <p:cNvPr id="3" name="Rechthoek 2">
            <a:extLst>
              <a:ext uri="{FF2B5EF4-FFF2-40B4-BE49-F238E27FC236}">
                <a16:creationId xmlns:a16="http://schemas.microsoft.com/office/drawing/2014/main" id="{6FD8AA1A-3C8A-4E45-AAA6-C45EB9417916}"/>
              </a:ext>
            </a:extLst>
          </p:cNvPr>
          <p:cNvSpPr>
            <a:spLocks noGrp="1"/>
          </p:cNvSpPr>
          <p:nvPr/>
        </p:nvSpPr>
        <p:spPr>
          <a:xfrm>
            <a:off x="685800" y="6438900"/>
            <a:ext cx="10820400" cy="9525"/>
          </a:xfrm>
          <a:prstGeom prst="rect">
            <a:avLst/>
          </a:prstGeom>
          <a:solidFill>
            <a:srgbClr val="383838"/>
          </a:solidFill>
          <a:ln w="0">
            <a:noFill/>
            <a:prstDash val="solid"/>
          </a:ln>
        </p:spPr>
        <p:txBody>
          <a:bodyPr/>
          <a:lstStyle/>
          <a:p>
            <a:endParaRPr/>
          </a:p>
        </p:txBody>
      </p:sp>
      <p:sp>
        <p:nvSpPr>
          <p:cNvPr id="4" name="Rechthoek 3">
            <a:extLst>
              <a:ext uri="{FF2B5EF4-FFF2-40B4-BE49-F238E27FC236}">
                <a16:creationId xmlns:a16="http://schemas.microsoft.com/office/drawing/2014/main" id="{49EAC136-6A0A-4557-8DB9-7335E1251D16}"/>
              </a:ext>
            </a:extLst>
          </p:cNvPr>
          <p:cNvSpPr>
            <a:spLocks noGrp="1"/>
          </p:cNvSpPr>
          <p:nvPr/>
        </p:nvSpPr>
        <p:spPr>
          <a:xfrm>
            <a:off x="685800" y="6524625"/>
            <a:ext cx="7239000" cy="171450"/>
          </a:xfrm>
          <a:prstGeom prst="rect">
            <a:avLst/>
          </a:prstGeom>
          <a:noFill/>
          <a:ln w="0">
            <a:noFill/>
            <a:prstDash val="solid"/>
          </a:ln>
        </p:spPr>
        <p:txBody>
          <a:bodyPr anchor="ctr"/>
          <a:lstStyle/>
          <a:p>
            <a:pPr algn="l">
              <a:buNone/>
              <a:defRPr sz="750" b="0" i="0">
                <a:solidFill>
                  <a:srgbClr val="999995"/>
                </a:solidFill>
              </a:defRPr>
            </a:pPr>
            <a:r>
              <a:rPr sz="750" b="0" i="0">
                <a:solidFill>
                  <a:srgbClr val="999995"/>
                </a:solidFill>
              </a:rPr>
              <a:t>BASKET WILLEBROEK  •  SPONSOR EN PARTNERSHIP 2026–2027</a:t>
            </a:r>
          </a:p>
        </p:txBody>
      </p:sp>
      <p:sp>
        <p:nvSpPr>
          <p:cNvPr id="5" name="Rechthoek 4">
            <a:extLst>
              <a:ext uri="{FF2B5EF4-FFF2-40B4-BE49-F238E27FC236}">
                <a16:creationId xmlns:a16="http://schemas.microsoft.com/office/drawing/2014/main" id="{0066D046-BF69-4A58-A7D0-4F9CBDD0ABF5}"/>
              </a:ext>
            </a:extLst>
          </p:cNvPr>
          <p:cNvSpPr>
            <a:spLocks noGrp="1"/>
          </p:cNvSpPr>
          <p:nvPr/>
        </p:nvSpPr>
        <p:spPr>
          <a:xfrm>
            <a:off x="11049000" y="6524625"/>
            <a:ext cx="457200" cy="171450"/>
          </a:xfrm>
          <a:prstGeom prst="rect">
            <a:avLst/>
          </a:prstGeom>
          <a:noFill/>
          <a:ln w="0">
            <a:noFill/>
            <a:prstDash val="solid"/>
          </a:ln>
        </p:spPr>
        <p:txBody>
          <a:bodyPr anchor="ctr"/>
          <a:lstStyle/>
          <a:p>
            <a:pPr algn="r">
              <a:buNone/>
              <a:defRPr sz="750" b="1" i="0">
                <a:solidFill>
                  <a:srgbClr val="999995"/>
                </a:solidFill>
              </a:defRPr>
            </a:pPr>
            <a:r>
              <a:rPr sz="750" b="1" i="0">
                <a:solidFill>
                  <a:srgbClr val="999995"/>
                </a:solidFill>
              </a:rPr>
              <a:t>1</a:t>
            </a:r>
          </a:p>
        </p:txBody>
      </p:sp>
      <p:sp>
        <p:nvSpPr>
          <p:cNvPr id="6" name="Rechthoek 5">
            <a:extLst>
              <a:ext uri="{FF2B5EF4-FFF2-40B4-BE49-F238E27FC236}">
                <a16:creationId xmlns:a16="http://schemas.microsoft.com/office/drawing/2014/main" id="{03EFE8C0-3661-4052-9E4F-DE08C8C9F46F}"/>
              </a:ext>
            </a:extLst>
          </p:cNvPr>
          <p:cNvSpPr>
            <a:spLocks noGrp="1"/>
          </p:cNvSpPr>
          <p:nvPr/>
        </p:nvSpPr>
        <p:spPr>
          <a:xfrm>
            <a:off x="685800" y="1285875"/>
            <a:ext cx="6762750" cy="2000250"/>
          </a:xfrm>
          <a:prstGeom prst="rect">
            <a:avLst/>
          </a:prstGeom>
          <a:noFill/>
          <a:ln w="0">
            <a:noFill/>
            <a:prstDash val="solid"/>
          </a:ln>
        </p:spPr>
        <p:txBody>
          <a:bodyPr anchor="ctr"/>
          <a:lstStyle/>
          <a:p>
            <a:pPr algn="l">
              <a:buNone/>
              <a:defRPr sz="3675" b="1" i="0">
                <a:solidFill>
                  <a:srgbClr val="FFFFFF"/>
                </a:solidFill>
              </a:defRPr>
            </a:pPr>
            <a:r>
              <a:rPr sz="3675" b="1" i="0">
                <a:solidFill>
                  <a:srgbClr val="FFFFFF"/>
                </a:solidFill>
              </a:rPr>
              <a:t>Samen groeien.</a:t>
            </a:r>
          </a:p>
          <a:p>
            <a:pPr algn="l">
              <a:buNone/>
              <a:defRPr sz="3675" b="1" i="0">
                <a:solidFill>
                  <a:srgbClr val="FFFFFF"/>
                </a:solidFill>
              </a:defRPr>
            </a:pPr>
            <a:r>
              <a:rPr sz="3675" b="1" i="0">
                <a:solidFill>
                  <a:srgbClr val="FFFFFF"/>
                </a:solidFill>
              </a:rPr>
              <a:t>Samen beleven.</a:t>
            </a:r>
          </a:p>
          <a:p>
            <a:pPr algn="l">
              <a:buNone/>
              <a:defRPr sz="3675" b="1" i="0">
                <a:solidFill>
                  <a:srgbClr val="FFFFFF"/>
                </a:solidFill>
              </a:defRPr>
            </a:pPr>
            <a:r>
              <a:rPr sz="3675" b="1" i="0">
                <a:solidFill>
                  <a:srgbClr val="FFFFFF"/>
                </a:solidFill>
              </a:rPr>
              <a:t>Samen ondernemen.</a:t>
            </a:r>
          </a:p>
        </p:txBody>
      </p:sp>
      <p:sp>
        <p:nvSpPr>
          <p:cNvPr id="7" name="Rechthoek 6">
            <a:extLst>
              <a:ext uri="{FF2B5EF4-FFF2-40B4-BE49-F238E27FC236}">
                <a16:creationId xmlns:a16="http://schemas.microsoft.com/office/drawing/2014/main" id="{5494ED56-ADCE-4329-8FD9-7492545C2872}"/>
              </a:ext>
            </a:extLst>
          </p:cNvPr>
          <p:cNvSpPr>
            <a:spLocks noGrp="1"/>
          </p:cNvSpPr>
          <p:nvPr/>
        </p:nvSpPr>
        <p:spPr>
          <a:xfrm>
            <a:off x="704850" y="3762375"/>
            <a:ext cx="5715000" cy="285750"/>
          </a:xfrm>
          <a:prstGeom prst="rect">
            <a:avLst/>
          </a:prstGeom>
          <a:noFill/>
          <a:ln w="0">
            <a:noFill/>
            <a:prstDash val="solid"/>
          </a:ln>
        </p:spPr>
        <p:txBody>
          <a:bodyPr anchor="ctr"/>
          <a:lstStyle/>
          <a:p>
            <a:pPr algn="l">
              <a:buNone/>
              <a:defRPr sz="1350" b="1" i="0">
                <a:solidFill>
                  <a:srgbClr val="F58220"/>
                </a:solidFill>
              </a:defRPr>
            </a:pPr>
            <a:r>
              <a:rPr sz="1350" b="1" i="0">
                <a:solidFill>
                  <a:srgbClr val="F58220"/>
                </a:solidFill>
              </a:rPr>
              <a:t>SPONSOR EN PARTNERSHIP</a:t>
            </a:r>
          </a:p>
        </p:txBody>
      </p:sp>
      <p:sp>
        <p:nvSpPr>
          <p:cNvPr id="8" name="Rechthoek 7">
            <a:extLst>
              <a:ext uri="{FF2B5EF4-FFF2-40B4-BE49-F238E27FC236}">
                <a16:creationId xmlns:a16="http://schemas.microsoft.com/office/drawing/2014/main" id="{C69FE03C-2A8A-482A-B4A4-30951DD48AD2}"/>
              </a:ext>
            </a:extLst>
          </p:cNvPr>
          <p:cNvSpPr>
            <a:spLocks noGrp="1"/>
          </p:cNvSpPr>
          <p:nvPr/>
        </p:nvSpPr>
        <p:spPr>
          <a:xfrm>
            <a:off x="704850" y="4143375"/>
            <a:ext cx="4762500" cy="266700"/>
          </a:xfrm>
          <a:prstGeom prst="rect">
            <a:avLst/>
          </a:prstGeom>
          <a:noFill/>
          <a:ln w="0">
            <a:noFill/>
            <a:prstDash val="solid"/>
          </a:ln>
        </p:spPr>
        <p:txBody>
          <a:bodyPr anchor="ctr"/>
          <a:lstStyle/>
          <a:p>
            <a:pPr algn="l">
              <a:buNone/>
              <a:defRPr sz="1275" b="1" i="0">
                <a:solidFill>
                  <a:srgbClr val="FFFFFF"/>
                </a:solidFill>
              </a:defRPr>
            </a:pPr>
            <a:r>
              <a:rPr sz="1275" b="1" i="0">
                <a:solidFill>
                  <a:srgbClr val="FFFFFF"/>
                </a:solidFill>
              </a:rPr>
              <a:t>SEIZOEN 2026–2027</a:t>
            </a:r>
          </a:p>
        </p:txBody>
      </p:sp>
      <p:pic>
        <p:nvPicPr>
          <p:cNvPr id="21" name="Afbeelding 18"/>
          <p:cNvPicPr>
            <a:picLocks noChangeAspect="1"/>
          </p:cNvPicPr>
          <p:nvPr/>
        </p:nvPicPr>
        <p:blipFill>
          <a:blip r:embed="rId3"/>
          <a:stretch/>
        </p:blipFill>
        <p:spPr>
          <a:xfrm>
            <a:off x="8299760" y="1619250"/>
            <a:ext cx="2640980" cy="2667000"/>
          </a:xfrm>
          <a:prstGeom prst="rect">
            <a:avLst/>
          </a:prstGeom>
        </p:spPr>
      </p:pic>
      <p:sp>
        <p:nvSpPr>
          <p:cNvPr id="10" name="Rechthoek 9">
            <a:extLst>
              <a:ext uri="{FF2B5EF4-FFF2-40B4-BE49-F238E27FC236}">
                <a16:creationId xmlns:a16="http://schemas.microsoft.com/office/drawing/2014/main" id="{B1C66C20-B626-47F8-94F8-797108FA5144}"/>
              </a:ext>
            </a:extLst>
          </p:cNvPr>
          <p:cNvSpPr>
            <a:spLocks noGrp="1"/>
          </p:cNvSpPr>
          <p:nvPr/>
        </p:nvSpPr>
        <p:spPr>
          <a:xfrm>
            <a:off x="704850" y="5857875"/>
            <a:ext cx="6858000" cy="228600"/>
          </a:xfrm>
          <a:prstGeom prst="rect">
            <a:avLst/>
          </a:prstGeom>
          <a:noFill/>
          <a:ln w="0">
            <a:noFill/>
            <a:prstDash val="solid"/>
          </a:ln>
        </p:spPr>
        <p:txBody>
          <a:bodyPr anchor="ctr"/>
          <a:lstStyle/>
          <a:p>
            <a:pPr algn="l">
              <a:buNone/>
              <a:defRPr sz="975" b="1" i="0">
                <a:solidFill>
                  <a:srgbClr val="C8C8C3"/>
                </a:solidFill>
              </a:defRPr>
            </a:pPr>
            <a:r>
              <a:rPr sz="975" b="1" i="0">
                <a:solidFill>
                  <a:srgbClr val="C8C8C3"/>
                </a:solidFill>
              </a:rPr>
              <a:t>SPORT  |  JEUGD  |  BUSINESS  |  COMMUNITY</a:t>
            </a:r>
          </a:p>
        </p:txBody>
      </p:sp>
    </p:spTree>
    <p:extLst>
      <p:ext uri="{BB962C8B-B14F-4D97-AF65-F5344CB8AC3E}">
        <p14:creationId xmlns:p14="http://schemas.microsoft.com/office/powerpoint/2010/main" val="14573622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 name="Rechthoek 25">
            <a:extLst>
              <a:ext uri="{FF2B5EF4-FFF2-40B4-BE49-F238E27FC236}">
                <a16:creationId xmlns:a16="http://schemas.microsoft.com/office/drawing/2014/main" id="{0889047C-EC75-4A3B-91C2-55B15FEB2D58}"/>
              </a:ext>
            </a:extLst>
          </p:cNvPr>
          <p:cNvSpPr>
            <a:spLocks noGrp="1"/>
          </p:cNvSpPr>
          <p:nvPr/>
        </p:nvSpPr>
        <p:spPr>
          <a:xfrm>
            <a:off x="0" y="0"/>
            <a:ext cx="133350" cy="6858000"/>
          </a:xfrm>
          <a:prstGeom prst="rect">
            <a:avLst/>
          </a:prstGeom>
          <a:solidFill>
            <a:srgbClr val="F58220"/>
          </a:solidFill>
          <a:ln w="0">
            <a:noFill/>
            <a:prstDash val="solid"/>
          </a:ln>
        </p:spPr>
        <p:txBody>
          <a:bodyPr/>
          <a:lstStyle/>
          <a:p>
            <a:endParaRPr/>
          </a:p>
        </p:txBody>
      </p:sp>
      <p:sp>
        <p:nvSpPr>
          <p:cNvPr id="2" name="Rechthoek 1">
            <a:extLst>
              <a:ext uri="{FF2B5EF4-FFF2-40B4-BE49-F238E27FC236}">
                <a16:creationId xmlns:a16="http://schemas.microsoft.com/office/drawing/2014/main" id="{0C1FA149-B44E-44AF-8DAC-52166F9B7321}"/>
              </a:ext>
            </a:extLst>
          </p:cNvPr>
          <p:cNvSpPr>
            <a:spLocks noGrp="1"/>
          </p:cNvSpPr>
          <p:nvPr/>
        </p:nvSpPr>
        <p:spPr>
          <a:xfrm>
            <a:off x="685800" y="266700"/>
            <a:ext cx="5715000" cy="209550"/>
          </a:xfrm>
          <a:prstGeom prst="rect">
            <a:avLst/>
          </a:prstGeom>
          <a:noFill/>
          <a:ln w="0">
            <a:noFill/>
            <a:prstDash val="solid"/>
          </a:ln>
        </p:spPr>
        <p:txBody>
          <a:bodyPr anchor="ctr"/>
          <a:lstStyle/>
          <a:p>
            <a:pPr algn="l">
              <a:buNone/>
              <a:defRPr sz="900" b="1" i="0">
                <a:solidFill>
                  <a:srgbClr val="F58220"/>
                </a:solidFill>
              </a:defRPr>
            </a:pPr>
            <a:r>
              <a:rPr sz="900" b="1" i="0">
                <a:solidFill>
                  <a:srgbClr val="F58220"/>
                </a:solidFill>
              </a:rPr>
              <a:t>ONZE CLUB</a:t>
            </a:r>
          </a:p>
        </p:txBody>
      </p:sp>
      <p:sp>
        <p:nvSpPr>
          <p:cNvPr id="3" name="Rechthoek 2">
            <a:extLst>
              <a:ext uri="{FF2B5EF4-FFF2-40B4-BE49-F238E27FC236}">
                <a16:creationId xmlns:a16="http://schemas.microsoft.com/office/drawing/2014/main" id="{E906BF25-1407-4A72-B3DC-05FF85C13F6E}"/>
              </a:ext>
            </a:extLst>
          </p:cNvPr>
          <p:cNvSpPr>
            <a:spLocks noGrp="1"/>
          </p:cNvSpPr>
          <p:nvPr/>
        </p:nvSpPr>
        <p:spPr>
          <a:xfrm>
            <a:off x="685800" y="6438900"/>
            <a:ext cx="10820400" cy="9525"/>
          </a:xfrm>
          <a:prstGeom prst="rect">
            <a:avLst/>
          </a:prstGeom>
          <a:solidFill>
            <a:srgbClr val="D6D6D2"/>
          </a:solidFill>
          <a:ln w="0">
            <a:noFill/>
            <a:prstDash val="solid"/>
          </a:ln>
        </p:spPr>
        <p:txBody>
          <a:bodyPr/>
          <a:lstStyle/>
          <a:p>
            <a:endParaRPr/>
          </a:p>
        </p:txBody>
      </p:sp>
      <p:sp>
        <p:nvSpPr>
          <p:cNvPr id="4" name="Rechthoek 3">
            <a:extLst>
              <a:ext uri="{FF2B5EF4-FFF2-40B4-BE49-F238E27FC236}">
                <a16:creationId xmlns:a16="http://schemas.microsoft.com/office/drawing/2014/main" id="{493A0B1C-FD14-4BC2-9EE0-4179546C9485}"/>
              </a:ext>
            </a:extLst>
          </p:cNvPr>
          <p:cNvSpPr>
            <a:spLocks noGrp="1"/>
          </p:cNvSpPr>
          <p:nvPr/>
        </p:nvSpPr>
        <p:spPr>
          <a:xfrm>
            <a:off x="685800" y="6524625"/>
            <a:ext cx="7239000" cy="171450"/>
          </a:xfrm>
          <a:prstGeom prst="rect">
            <a:avLst/>
          </a:prstGeom>
          <a:noFill/>
          <a:ln w="0">
            <a:noFill/>
            <a:prstDash val="solid"/>
          </a:ln>
        </p:spPr>
        <p:txBody>
          <a:bodyPr anchor="ctr"/>
          <a:lstStyle/>
          <a:p>
            <a:pPr>
              <a:buNone/>
              <a:defRPr sz="750" b="0" i="0">
                <a:solidFill>
                  <a:srgbClr val="999995"/>
                </a:solidFill>
              </a:defRPr>
            </a:pPr>
            <a:r>
              <a:rPr sz="750">
                <a:solidFill>
                  <a:srgbClr val="999995"/>
                </a:solidFill>
              </a:rPr>
              <a:t>BASKET WILLEBROEK  •  SPONSOR EN PARTNERSHIP 2026–2027</a:t>
            </a:r>
          </a:p>
        </p:txBody>
      </p:sp>
      <p:sp>
        <p:nvSpPr>
          <p:cNvPr id="5" name="Rechthoek 4">
            <a:extLst>
              <a:ext uri="{FF2B5EF4-FFF2-40B4-BE49-F238E27FC236}">
                <a16:creationId xmlns:a16="http://schemas.microsoft.com/office/drawing/2014/main" id="{618424A4-D57C-4B5C-9BA8-4BB088E60FEA}"/>
              </a:ext>
            </a:extLst>
          </p:cNvPr>
          <p:cNvSpPr>
            <a:spLocks noGrp="1"/>
          </p:cNvSpPr>
          <p:nvPr/>
        </p:nvSpPr>
        <p:spPr>
          <a:xfrm>
            <a:off x="11049000" y="6524625"/>
            <a:ext cx="457200" cy="171450"/>
          </a:xfrm>
          <a:prstGeom prst="rect">
            <a:avLst/>
          </a:prstGeom>
          <a:noFill/>
          <a:ln w="0">
            <a:noFill/>
            <a:prstDash val="solid"/>
          </a:ln>
        </p:spPr>
        <p:txBody>
          <a:bodyPr anchor="ctr"/>
          <a:lstStyle/>
          <a:p>
            <a:pPr algn="r">
              <a:buNone/>
              <a:defRPr sz="750" b="1" i="0">
                <a:solidFill>
                  <a:srgbClr val="666663"/>
                </a:solidFill>
              </a:defRPr>
            </a:pPr>
            <a:r>
              <a:rPr sz="750" b="1" i="0">
                <a:solidFill>
                  <a:srgbClr val="666663"/>
                </a:solidFill>
              </a:rPr>
              <a:t>2</a:t>
            </a:r>
          </a:p>
        </p:txBody>
      </p:sp>
      <p:sp>
        <p:nvSpPr>
          <p:cNvPr id="6" name="Rechthoek 5">
            <a:extLst>
              <a:ext uri="{FF2B5EF4-FFF2-40B4-BE49-F238E27FC236}">
                <a16:creationId xmlns:a16="http://schemas.microsoft.com/office/drawing/2014/main" id="{2FB0E174-8AC2-4833-BF69-DFB94263CDAF}"/>
              </a:ext>
            </a:extLst>
          </p:cNvPr>
          <p:cNvSpPr>
            <a:spLocks noGrp="1"/>
          </p:cNvSpPr>
          <p:nvPr/>
        </p:nvSpPr>
        <p:spPr>
          <a:xfrm>
            <a:off x="685800" y="619125"/>
            <a:ext cx="10287000" cy="590550"/>
          </a:xfrm>
          <a:prstGeom prst="rect">
            <a:avLst/>
          </a:prstGeom>
          <a:noFill/>
          <a:ln w="0">
            <a:noFill/>
            <a:prstDash val="solid"/>
          </a:ln>
        </p:spPr>
        <p:txBody>
          <a:bodyPr anchor="ctr"/>
          <a:lstStyle/>
          <a:p>
            <a:pPr algn="l">
              <a:buNone/>
              <a:defRPr sz="2700" b="1" i="0">
                <a:solidFill>
                  <a:srgbClr val="121212"/>
                </a:solidFill>
              </a:defRPr>
            </a:pPr>
            <a:r>
              <a:rPr sz="2700" b="1" i="0">
                <a:solidFill>
                  <a:srgbClr val="121212"/>
                </a:solidFill>
              </a:rPr>
              <a:t>Een club met ambitie en lokale slagkracht</a:t>
            </a:r>
          </a:p>
        </p:txBody>
      </p:sp>
      <p:sp>
        <p:nvSpPr>
          <p:cNvPr id="7" name="Rechthoek 6">
            <a:extLst>
              <a:ext uri="{FF2B5EF4-FFF2-40B4-BE49-F238E27FC236}">
                <a16:creationId xmlns:a16="http://schemas.microsoft.com/office/drawing/2014/main" id="{24011906-4581-4843-8DA3-74824EBE3852}"/>
              </a:ext>
            </a:extLst>
          </p:cNvPr>
          <p:cNvSpPr>
            <a:spLocks noGrp="1"/>
          </p:cNvSpPr>
          <p:nvPr/>
        </p:nvSpPr>
        <p:spPr>
          <a:xfrm>
            <a:off x="685800" y="1219200"/>
            <a:ext cx="10287000" cy="381000"/>
          </a:xfrm>
          <a:prstGeom prst="rect">
            <a:avLst/>
          </a:prstGeom>
          <a:noFill/>
          <a:ln w="0">
            <a:noFill/>
            <a:prstDash val="solid"/>
          </a:ln>
        </p:spPr>
        <p:txBody>
          <a:bodyPr anchor="ctr"/>
          <a:lstStyle/>
          <a:p>
            <a:pPr algn="l">
              <a:buNone/>
              <a:defRPr sz="1350" b="0" i="0">
                <a:solidFill>
                  <a:srgbClr val="666663"/>
                </a:solidFill>
              </a:defRPr>
            </a:pPr>
            <a:r>
              <a:rPr sz="1350" b="0" i="0">
                <a:solidFill>
                  <a:srgbClr val="666663"/>
                </a:solidFill>
              </a:rPr>
              <a:t>Sportieve prestaties, jeugdontwikkeling, beleving en verbinding versterken elkaar.</a:t>
            </a:r>
          </a:p>
        </p:txBody>
      </p:sp>
      <p:sp>
        <p:nvSpPr>
          <p:cNvPr id="8" name="Rechthoek 7">
            <a:extLst>
              <a:ext uri="{FF2B5EF4-FFF2-40B4-BE49-F238E27FC236}">
                <a16:creationId xmlns:a16="http://schemas.microsoft.com/office/drawing/2014/main" id="{8B945FC8-9116-4E2E-B5D1-C2D1484F81A5}"/>
              </a:ext>
            </a:extLst>
          </p:cNvPr>
          <p:cNvSpPr>
            <a:spLocks noGrp="1"/>
          </p:cNvSpPr>
          <p:nvPr/>
        </p:nvSpPr>
        <p:spPr>
          <a:xfrm>
            <a:off x="685800" y="1857375"/>
            <a:ext cx="5905500" cy="1190625"/>
          </a:xfrm>
          <a:prstGeom prst="rect">
            <a:avLst/>
          </a:prstGeom>
          <a:noFill/>
          <a:ln w="0">
            <a:noFill/>
            <a:prstDash val="solid"/>
          </a:ln>
        </p:spPr>
        <p:txBody>
          <a:bodyPr anchor="ctr"/>
          <a:lstStyle/>
          <a:p>
            <a:pPr algn="l">
              <a:buNone/>
              <a:defRPr sz="1650" b="0" i="0">
                <a:solidFill>
                  <a:srgbClr val="121212"/>
                </a:solidFill>
              </a:defRPr>
            </a:pPr>
            <a:r>
              <a:rPr sz="1650" b="0" i="0">
                <a:solidFill>
                  <a:srgbClr val="121212"/>
                </a:solidFill>
              </a:rPr>
              <a:t>Basket Willebroek bouwt sinds 2014 verder op de kracht van drie lokale basketbalverenigingen. Vandaag willen we een club zijn waar spelers, jeugd, supporters, ouders, vrijwilligers en partners zich gewaardeerd en betrokken voelen.</a:t>
            </a:r>
          </a:p>
        </p:txBody>
      </p:sp>
      <p:sp>
        <p:nvSpPr>
          <p:cNvPr id="9" name="Rechthoek: afgeronde hoeken 8">
            <a:extLst>
              <a:ext uri="{FF2B5EF4-FFF2-40B4-BE49-F238E27FC236}">
                <a16:creationId xmlns:a16="http://schemas.microsoft.com/office/drawing/2014/main" id="{B5C0753A-418D-464E-BC13-5311B1984D60}"/>
              </a:ext>
            </a:extLst>
          </p:cNvPr>
          <p:cNvSpPr>
            <a:spLocks noGrp="1"/>
          </p:cNvSpPr>
          <p:nvPr/>
        </p:nvSpPr>
        <p:spPr>
          <a:xfrm>
            <a:off x="7067550" y="1752600"/>
            <a:ext cx="3714750" cy="1676400"/>
          </a:xfrm>
          <a:prstGeom prst="roundRect">
            <a:avLst>
              <a:gd name="adj" fmla="val 4545"/>
            </a:avLst>
          </a:prstGeom>
          <a:solidFill>
            <a:srgbClr val="121212"/>
          </a:solidFill>
          <a:ln w="0">
            <a:noFill/>
            <a:prstDash val="solid"/>
          </a:ln>
        </p:spPr>
        <p:txBody>
          <a:bodyPr/>
          <a:lstStyle/>
          <a:p>
            <a:endParaRPr/>
          </a:p>
        </p:txBody>
      </p:sp>
      <p:sp>
        <p:nvSpPr>
          <p:cNvPr id="10" name="Rechthoek 9">
            <a:extLst>
              <a:ext uri="{FF2B5EF4-FFF2-40B4-BE49-F238E27FC236}">
                <a16:creationId xmlns:a16="http://schemas.microsoft.com/office/drawing/2014/main" id="{9F2279E2-333E-4325-8642-453ABD3EE7A4}"/>
              </a:ext>
            </a:extLst>
          </p:cNvPr>
          <p:cNvSpPr>
            <a:spLocks noGrp="1"/>
          </p:cNvSpPr>
          <p:nvPr/>
        </p:nvSpPr>
        <p:spPr>
          <a:xfrm>
            <a:off x="7372350" y="1952625"/>
            <a:ext cx="1333500" cy="619125"/>
          </a:xfrm>
          <a:prstGeom prst="rect">
            <a:avLst/>
          </a:prstGeom>
          <a:noFill/>
          <a:ln w="0">
            <a:noFill/>
            <a:prstDash val="solid"/>
          </a:ln>
        </p:spPr>
        <p:txBody>
          <a:bodyPr anchor="ctr"/>
          <a:lstStyle/>
          <a:p>
            <a:pPr algn="l">
              <a:buNone/>
              <a:defRPr sz="3300" b="1" i="0">
                <a:solidFill>
                  <a:srgbClr val="F58220"/>
                </a:solidFill>
              </a:defRPr>
            </a:pPr>
            <a:r>
              <a:rPr sz="3300" b="1" i="0">
                <a:solidFill>
                  <a:srgbClr val="F58220"/>
                </a:solidFill>
              </a:rPr>
              <a:t>500+</a:t>
            </a:r>
          </a:p>
        </p:txBody>
      </p:sp>
      <p:sp>
        <p:nvSpPr>
          <p:cNvPr id="11" name="Rechthoek 10">
            <a:extLst>
              <a:ext uri="{FF2B5EF4-FFF2-40B4-BE49-F238E27FC236}">
                <a16:creationId xmlns:a16="http://schemas.microsoft.com/office/drawing/2014/main" id="{0A55AC3A-D98B-4F14-98AB-D29D28BB94C0}"/>
              </a:ext>
            </a:extLst>
          </p:cNvPr>
          <p:cNvSpPr>
            <a:spLocks noGrp="1"/>
          </p:cNvSpPr>
          <p:nvPr/>
        </p:nvSpPr>
        <p:spPr>
          <a:xfrm>
            <a:off x="8839200" y="2114550"/>
            <a:ext cx="1619250" cy="285750"/>
          </a:xfrm>
          <a:prstGeom prst="rect">
            <a:avLst/>
          </a:prstGeom>
          <a:noFill/>
          <a:ln w="0">
            <a:noFill/>
            <a:prstDash val="solid"/>
          </a:ln>
        </p:spPr>
        <p:txBody>
          <a:bodyPr anchor="ctr"/>
          <a:lstStyle/>
          <a:p>
            <a:pPr algn="l">
              <a:buNone/>
              <a:defRPr sz="1500" b="1" i="0">
                <a:solidFill>
                  <a:srgbClr val="FFFFFF"/>
                </a:solidFill>
              </a:defRPr>
            </a:pPr>
            <a:r>
              <a:rPr sz="1500" b="1" i="0">
                <a:solidFill>
                  <a:srgbClr val="FFFFFF"/>
                </a:solidFill>
              </a:rPr>
              <a:t>actieve leden</a:t>
            </a:r>
          </a:p>
        </p:txBody>
      </p:sp>
      <p:sp>
        <p:nvSpPr>
          <p:cNvPr id="12" name="Rechthoek 11">
            <a:extLst>
              <a:ext uri="{FF2B5EF4-FFF2-40B4-BE49-F238E27FC236}">
                <a16:creationId xmlns:a16="http://schemas.microsoft.com/office/drawing/2014/main" id="{1925C552-B5D8-407D-9693-16C9E7157AB0}"/>
              </a:ext>
            </a:extLst>
          </p:cNvPr>
          <p:cNvSpPr>
            <a:spLocks noGrp="1"/>
          </p:cNvSpPr>
          <p:nvPr/>
        </p:nvSpPr>
        <p:spPr>
          <a:xfrm>
            <a:off x="7372350" y="2743200"/>
            <a:ext cx="3086100" cy="419100"/>
          </a:xfrm>
          <a:prstGeom prst="rect">
            <a:avLst/>
          </a:prstGeom>
          <a:noFill/>
          <a:ln w="0">
            <a:noFill/>
            <a:prstDash val="solid"/>
          </a:ln>
        </p:spPr>
        <p:txBody>
          <a:bodyPr anchor="ctr"/>
          <a:lstStyle/>
          <a:p>
            <a:pPr algn="l">
              <a:buNone/>
              <a:defRPr sz="1275" b="1" i="0">
                <a:solidFill>
                  <a:srgbClr val="FFFFFF"/>
                </a:solidFill>
              </a:defRPr>
            </a:pPr>
            <a:r>
              <a:rPr sz="1275" b="1" i="0">
                <a:solidFill>
                  <a:srgbClr val="FFFFFF"/>
                </a:solidFill>
              </a:rPr>
              <a:t>Een van de grotere sportverenigingen in de regio</a:t>
            </a:r>
          </a:p>
        </p:txBody>
      </p:sp>
      <p:sp>
        <p:nvSpPr>
          <p:cNvPr id="13" name="Rechthoek 12">
            <a:extLst>
              <a:ext uri="{FF2B5EF4-FFF2-40B4-BE49-F238E27FC236}">
                <a16:creationId xmlns:a16="http://schemas.microsoft.com/office/drawing/2014/main" id="{7E256A47-5133-41CE-AD8B-2698A37F8F95}"/>
              </a:ext>
            </a:extLst>
          </p:cNvPr>
          <p:cNvSpPr>
            <a:spLocks noGrp="1"/>
          </p:cNvSpPr>
          <p:nvPr/>
        </p:nvSpPr>
        <p:spPr>
          <a:xfrm>
            <a:off x="685800" y="3571875"/>
            <a:ext cx="10096500" cy="361950"/>
          </a:xfrm>
          <a:prstGeom prst="rect">
            <a:avLst/>
          </a:prstGeom>
          <a:noFill/>
          <a:ln w="0">
            <a:noFill/>
            <a:prstDash val="solid"/>
          </a:ln>
        </p:spPr>
        <p:txBody>
          <a:bodyPr anchor="ctr"/>
          <a:lstStyle/>
          <a:p>
            <a:pPr algn="l">
              <a:buNone/>
              <a:defRPr sz="1875" b="1" i="0">
                <a:solidFill>
                  <a:srgbClr val="F58220"/>
                </a:solidFill>
              </a:defRPr>
            </a:pPr>
            <a:r>
              <a:rPr sz="1875" b="1" i="0">
                <a:solidFill>
                  <a:srgbClr val="F58220"/>
                </a:solidFill>
              </a:rPr>
              <a:t>Waarom bedrijven zich met ons verbinden</a:t>
            </a:r>
          </a:p>
        </p:txBody>
      </p:sp>
      <p:sp>
        <p:nvSpPr>
          <p:cNvPr id="14" name="Rechthoek 13">
            <a:extLst>
              <a:ext uri="{FF2B5EF4-FFF2-40B4-BE49-F238E27FC236}">
                <a16:creationId xmlns:a16="http://schemas.microsoft.com/office/drawing/2014/main" id="{6AF2EAC2-9B6C-43C7-9AE4-135B8CA8230A}"/>
              </a:ext>
            </a:extLst>
          </p:cNvPr>
          <p:cNvSpPr>
            <a:spLocks noGrp="1"/>
          </p:cNvSpPr>
          <p:nvPr/>
        </p:nvSpPr>
        <p:spPr>
          <a:xfrm>
            <a:off x="685800" y="4095750"/>
            <a:ext cx="476250" cy="400050"/>
          </a:xfrm>
          <a:prstGeom prst="rect">
            <a:avLst/>
          </a:prstGeom>
          <a:noFill/>
          <a:ln w="0">
            <a:noFill/>
            <a:prstDash val="solid"/>
          </a:ln>
        </p:spPr>
        <p:txBody>
          <a:bodyPr anchor="ctr"/>
          <a:lstStyle/>
          <a:p>
            <a:pPr algn="l">
              <a:buNone/>
              <a:defRPr sz="1950" b="1" i="0">
                <a:solidFill>
                  <a:srgbClr val="F58220"/>
                </a:solidFill>
              </a:defRPr>
            </a:pPr>
            <a:r>
              <a:rPr sz="1950" b="1" i="0">
                <a:solidFill>
                  <a:srgbClr val="F58220"/>
                </a:solidFill>
              </a:rPr>
              <a:t>01</a:t>
            </a:r>
          </a:p>
        </p:txBody>
      </p:sp>
      <p:sp>
        <p:nvSpPr>
          <p:cNvPr id="15" name="Rechthoek 14">
            <a:extLst>
              <a:ext uri="{FF2B5EF4-FFF2-40B4-BE49-F238E27FC236}">
                <a16:creationId xmlns:a16="http://schemas.microsoft.com/office/drawing/2014/main" id="{65B8A862-DEE7-42B6-9552-C52B5E5F4EDD}"/>
              </a:ext>
            </a:extLst>
          </p:cNvPr>
          <p:cNvSpPr>
            <a:spLocks noGrp="1"/>
          </p:cNvSpPr>
          <p:nvPr/>
        </p:nvSpPr>
        <p:spPr>
          <a:xfrm>
            <a:off x="1314450" y="4095750"/>
            <a:ext cx="2762250" cy="400050"/>
          </a:xfrm>
          <a:prstGeom prst="rect">
            <a:avLst/>
          </a:prstGeom>
          <a:noFill/>
          <a:ln w="0">
            <a:noFill/>
            <a:prstDash val="solid"/>
          </a:ln>
        </p:spPr>
        <p:txBody>
          <a:bodyPr anchor="ctr"/>
          <a:lstStyle/>
          <a:p>
            <a:pPr algn="l">
              <a:buNone/>
              <a:defRPr sz="1500" b="1" i="0">
                <a:solidFill>
                  <a:srgbClr val="121212"/>
                </a:solidFill>
              </a:defRPr>
            </a:pPr>
            <a:r>
              <a:rPr sz="1500" b="1" i="0">
                <a:solidFill>
                  <a:srgbClr val="121212"/>
                </a:solidFill>
              </a:rPr>
              <a:t>Lokale relevantie</a:t>
            </a:r>
          </a:p>
        </p:txBody>
      </p:sp>
      <p:sp>
        <p:nvSpPr>
          <p:cNvPr id="16" name="Rechthoek 15">
            <a:extLst>
              <a:ext uri="{FF2B5EF4-FFF2-40B4-BE49-F238E27FC236}">
                <a16:creationId xmlns:a16="http://schemas.microsoft.com/office/drawing/2014/main" id="{2F768024-74F0-45F6-AB30-9B9B2287CFC1}"/>
              </a:ext>
            </a:extLst>
          </p:cNvPr>
          <p:cNvSpPr>
            <a:spLocks noGrp="1"/>
          </p:cNvSpPr>
          <p:nvPr/>
        </p:nvSpPr>
        <p:spPr>
          <a:xfrm>
            <a:off x="4333875" y="4095750"/>
            <a:ext cx="6477000" cy="495300"/>
          </a:xfrm>
          <a:prstGeom prst="rect">
            <a:avLst/>
          </a:prstGeom>
          <a:noFill/>
          <a:ln w="0">
            <a:noFill/>
            <a:prstDash val="solid"/>
          </a:ln>
        </p:spPr>
        <p:txBody>
          <a:bodyPr anchor="ctr"/>
          <a:lstStyle/>
          <a:p>
            <a:pPr algn="l">
              <a:buNone/>
              <a:defRPr sz="1275" b="0" i="0">
                <a:solidFill>
                  <a:srgbClr val="666663"/>
                </a:solidFill>
              </a:defRPr>
            </a:pPr>
            <a:r>
              <a:rPr sz="1275" b="0" i="0">
                <a:solidFill>
                  <a:srgbClr val="666663"/>
                </a:solidFill>
              </a:rPr>
              <a:t>Zichtbaarheid bij een betrokken community van leden, gezinnen en ondernemingen.</a:t>
            </a:r>
          </a:p>
        </p:txBody>
      </p:sp>
      <p:sp>
        <p:nvSpPr>
          <p:cNvPr id="17" name="Rechthoek 16">
            <a:extLst>
              <a:ext uri="{FF2B5EF4-FFF2-40B4-BE49-F238E27FC236}">
                <a16:creationId xmlns:a16="http://schemas.microsoft.com/office/drawing/2014/main" id="{5A15EA7E-7DA3-4F59-AA4D-EF4003147828}"/>
              </a:ext>
            </a:extLst>
          </p:cNvPr>
          <p:cNvSpPr>
            <a:spLocks noGrp="1"/>
          </p:cNvSpPr>
          <p:nvPr/>
        </p:nvSpPr>
        <p:spPr>
          <a:xfrm>
            <a:off x="685800" y="4724400"/>
            <a:ext cx="10096500" cy="9525"/>
          </a:xfrm>
          <a:prstGeom prst="rect">
            <a:avLst/>
          </a:prstGeom>
          <a:solidFill>
            <a:srgbClr val="D6D6D2"/>
          </a:solidFill>
          <a:ln w="0">
            <a:noFill/>
            <a:prstDash val="solid"/>
          </a:ln>
        </p:spPr>
        <p:txBody>
          <a:bodyPr/>
          <a:lstStyle/>
          <a:p>
            <a:endParaRPr/>
          </a:p>
        </p:txBody>
      </p:sp>
      <p:sp>
        <p:nvSpPr>
          <p:cNvPr id="18" name="Rechthoek 17">
            <a:extLst>
              <a:ext uri="{FF2B5EF4-FFF2-40B4-BE49-F238E27FC236}">
                <a16:creationId xmlns:a16="http://schemas.microsoft.com/office/drawing/2014/main" id="{A4FE233F-FC96-419C-9D19-E1995370386A}"/>
              </a:ext>
            </a:extLst>
          </p:cNvPr>
          <p:cNvSpPr>
            <a:spLocks noGrp="1"/>
          </p:cNvSpPr>
          <p:nvPr/>
        </p:nvSpPr>
        <p:spPr>
          <a:xfrm>
            <a:off x="685800" y="4857750"/>
            <a:ext cx="476250" cy="400050"/>
          </a:xfrm>
          <a:prstGeom prst="rect">
            <a:avLst/>
          </a:prstGeom>
          <a:noFill/>
          <a:ln w="0">
            <a:noFill/>
            <a:prstDash val="solid"/>
          </a:ln>
        </p:spPr>
        <p:txBody>
          <a:bodyPr anchor="ctr"/>
          <a:lstStyle/>
          <a:p>
            <a:pPr algn="l">
              <a:buNone/>
              <a:defRPr sz="1950" b="1" i="0">
                <a:solidFill>
                  <a:srgbClr val="F58220"/>
                </a:solidFill>
              </a:defRPr>
            </a:pPr>
            <a:r>
              <a:rPr sz="1950" b="1" i="0">
                <a:solidFill>
                  <a:srgbClr val="F58220"/>
                </a:solidFill>
              </a:rPr>
              <a:t>02</a:t>
            </a:r>
          </a:p>
        </p:txBody>
      </p:sp>
      <p:sp>
        <p:nvSpPr>
          <p:cNvPr id="19" name="Rechthoek 18">
            <a:extLst>
              <a:ext uri="{FF2B5EF4-FFF2-40B4-BE49-F238E27FC236}">
                <a16:creationId xmlns:a16="http://schemas.microsoft.com/office/drawing/2014/main" id="{61E272D5-4D06-4042-AAF3-8EEF4419AB68}"/>
              </a:ext>
            </a:extLst>
          </p:cNvPr>
          <p:cNvSpPr>
            <a:spLocks noGrp="1"/>
          </p:cNvSpPr>
          <p:nvPr/>
        </p:nvSpPr>
        <p:spPr>
          <a:xfrm>
            <a:off x="1314450" y="4857750"/>
            <a:ext cx="2762250" cy="400050"/>
          </a:xfrm>
          <a:prstGeom prst="rect">
            <a:avLst/>
          </a:prstGeom>
          <a:noFill/>
          <a:ln w="0">
            <a:noFill/>
            <a:prstDash val="solid"/>
          </a:ln>
        </p:spPr>
        <p:txBody>
          <a:bodyPr anchor="ctr"/>
          <a:lstStyle/>
          <a:p>
            <a:pPr algn="l">
              <a:buNone/>
              <a:defRPr sz="1500" b="1" i="0">
                <a:solidFill>
                  <a:srgbClr val="121212"/>
                </a:solidFill>
              </a:defRPr>
            </a:pPr>
            <a:r>
              <a:rPr sz="1500" b="1" i="0">
                <a:solidFill>
                  <a:srgbClr val="121212"/>
                </a:solidFill>
              </a:rPr>
              <a:t>Zakelijke verbinding</a:t>
            </a:r>
          </a:p>
        </p:txBody>
      </p:sp>
      <p:sp>
        <p:nvSpPr>
          <p:cNvPr id="20" name="Rechthoek 19">
            <a:extLst>
              <a:ext uri="{FF2B5EF4-FFF2-40B4-BE49-F238E27FC236}">
                <a16:creationId xmlns:a16="http://schemas.microsoft.com/office/drawing/2014/main" id="{36C16568-EB0A-40FF-805B-C631BDEDA6F4}"/>
              </a:ext>
            </a:extLst>
          </p:cNvPr>
          <p:cNvSpPr>
            <a:spLocks noGrp="1"/>
          </p:cNvSpPr>
          <p:nvPr/>
        </p:nvSpPr>
        <p:spPr>
          <a:xfrm>
            <a:off x="4333875" y="4857750"/>
            <a:ext cx="6477000" cy="495300"/>
          </a:xfrm>
          <a:prstGeom prst="rect">
            <a:avLst/>
          </a:prstGeom>
          <a:noFill/>
          <a:ln w="0">
            <a:noFill/>
            <a:prstDash val="solid"/>
          </a:ln>
        </p:spPr>
        <p:txBody>
          <a:bodyPr anchor="ctr"/>
          <a:lstStyle/>
          <a:p>
            <a:pPr algn="l">
              <a:buNone/>
              <a:defRPr sz="1275" b="0" i="0">
                <a:solidFill>
                  <a:srgbClr val="666663"/>
                </a:solidFill>
              </a:defRPr>
            </a:pPr>
            <a:r>
              <a:rPr sz="1275" b="0" i="0">
                <a:solidFill>
                  <a:srgbClr val="666663"/>
                </a:solidFill>
              </a:rPr>
              <a:t>Hospitality, Business Club en toegang tot een actief ondernemersnetwerk.</a:t>
            </a:r>
          </a:p>
        </p:txBody>
      </p:sp>
      <p:sp>
        <p:nvSpPr>
          <p:cNvPr id="21" name="Rechthoek 20">
            <a:extLst>
              <a:ext uri="{FF2B5EF4-FFF2-40B4-BE49-F238E27FC236}">
                <a16:creationId xmlns:a16="http://schemas.microsoft.com/office/drawing/2014/main" id="{98E593C4-7BE6-441A-B1E3-17988CC8FC56}"/>
              </a:ext>
            </a:extLst>
          </p:cNvPr>
          <p:cNvSpPr>
            <a:spLocks noGrp="1"/>
          </p:cNvSpPr>
          <p:nvPr/>
        </p:nvSpPr>
        <p:spPr>
          <a:xfrm>
            <a:off x="685800" y="5486400"/>
            <a:ext cx="10096500" cy="9525"/>
          </a:xfrm>
          <a:prstGeom prst="rect">
            <a:avLst/>
          </a:prstGeom>
          <a:solidFill>
            <a:srgbClr val="D6D6D2"/>
          </a:solidFill>
          <a:ln w="0">
            <a:noFill/>
            <a:prstDash val="solid"/>
          </a:ln>
        </p:spPr>
        <p:txBody>
          <a:bodyPr/>
          <a:lstStyle/>
          <a:p>
            <a:endParaRPr/>
          </a:p>
        </p:txBody>
      </p:sp>
      <p:sp>
        <p:nvSpPr>
          <p:cNvPr id="22" name="Rechthoek 21">
            <a:extLst>
              <a:ext uri="{FF2B5EF4-FFF2-40B4-BE49-F238E27FC236}">
                <a16:creationId xmlns:a16="http://schemas.microsoft.com/office/drawing/2014/main" id="{BF66753A-22CE-48A4-8D37-10F21FED75CC}"/>
              </a:ext>
            </a:extLst>
          </p:cNvPr>
          <p:cNvSpPr>
            <a:spLocks noGrp="1"/>
          </p:cNvSpPr>
          <p:nvPr/>
        </p:nvSpPr>
        <p:spPr>
          <a:xfrm>
            <a:off x="685800" y="5619750"/>
            <a:ext cx="476250" cy="400050"/>
          </a:xfrm>
          <a:prstGeom prst="rect">
            <a:avLst/>
          </a:prstGeom>
          <a:noFill/>
          <a:ln w="0">
            <a:noFill/>
            <a:prstDash val="solid"/>
          </a:ln>
        </p:spPr>
        <p:txBody>
          <a:bodyPr anchor="ctr"/>
          <a:lstStyle/>
          <a:p>
            <a:pPr algn="l">
              <a:buNone/>
              <a:defRPr sz="1950" b="1" i="0">
                <a:solidFill>
                  <a:srgbClr val="F58220"/>
                </a:solidFill>
              </a:defRPr>
            </a:pPr>
            <a:r>
              <a:rPr sz="1950" b="1" i="0">
                <a:solidFill>
                  <a:srgbClr val="F58220"/>
                </a:solidFill>
              </a:rPr>
              <a:t>03</a:t>
            </a:r>
          </a:p>
        </p:txBody>
      </p:sp>
      <p:sp>
        <p:nvSpPr>
          <p:cNvPr id="23" name="Rechthoek 22">
            <a:extLst>
              <a:ext uri="{FF2B5EF4-FFF2-40B4-BE49-F238E27FC236}">
                <a16:creationId xmlns:a16="http://schemas.microsoft.com/office/drawing/2014/main" id="{AE61F9CB-0F0D-4397-8A5C-A4B9E869D788}"/>
              </a:ext>
            </a:extLst>
          </p:cNvPr>
          <p:cNvSpPr>
            <a:spLocks noGrp="1"/>
          </p:cNvSpPr>
          <p:nvPr/>
        </p:nvSpPr>
        <p:spPr>
          <a:xfrm>
            <a:off x="1314450" y="5619750"/>
            <a:ext cx="2762250" cy="400050"/>
          </a:xfrm>
          <a:prstGeom prst="rect">
            <a:avLst/>
          </a:prstGeom>
          <a:noFill/>
          <a:ln w="0">
            <a:noFill/>
            <a:prstDash val="solid"/>
          </a:ln>
        </p:spPr>
        <p:txBody>
          <a:bodyPr anchor="ctr"/>
          <a:lstStyle/>
          <a:p>
            <a:pPr algn="l">
              <a:buNone/>
              <a:defRPr sz="1500" b="1" i="0">
                <a:solidFill>
                  <a:srgbClr val="121212"/>
                </a:solidFill>
              </a:defRPr>
            </a:pPr>
            <a:r>
              <a:rPr sz="1500" b="1" i="0">
                <a:solidFill>
                  <a:srgbClr val="121212"/>
                </a:solidFill>
              </a:rPr>
              <a:t>Maatschappelijke impact</a:t>
            </a:r>
          </a:p>
        </p:txBody>
      </p:sp>
      <p:sp>
        <p:nvSpPr>
          <p:cNvPr id="24" name="Rechthoek 23">
            <a:extLst>
              <a:ext uri="{FF2B5EF4-FFF2-40B4-BE49-F238E27FC236}">
                <a16:creationId xmlns:a16="http://schemas.microsoft.com/office/drawing/2014/main" id="{E3865059-5B99-4083-9C1E-34B9A84DC8DD}"/>
              </a:ext>
            </a:extLst>
          </p:cNvPr>
          <p:cNvSpPr>
            <a:spLocks noGrp="1"/>
          </p:cNvSpPr>
          <p:nvPr/>
        </p:nvSpPr>
        <p:spPr>
          <a:xfrm>
            <a:off x="4333875" y="5619750"/>
            <a:ext cx="6477000" cy="495300"/>
          </a:xfrm>
          <a:prstGeom prst="rect">
            <a:avLst/>
          </a:prstGeom>
          <a:noFill/>
          <a:ln w="0">
            <a:noFill/>
            <a:prstDash val="solid"/>
          </a:ln>
        </p:spPr>
        <p:txBody>
          <a:bodyPr anchor="ctr"/>
          <a:lstStyle/>
          <a:p>
            <a:pPr algn="l">
              <a:buNone/>
              <a:defRPr sz="1275" b="0" i="0">
                <a:solidFill>
                  <a:srgbClr val="666663"/>
                </a:solidFill>
              </a:defRPr>
            </a:pPr>
            <a:r>
              <a:rPr sz="1275" b="0" i="0">
                <a:solidFill>
                  <a:srgbClr val="666663"/>
                </a:solidFill>
              </a:rPr>
              <a:t>Een tastbare investering in jeugd, opleiding, materiaal en kansen.</a:t>
            </a:r>
          </a:p>
        </p:txBody>
      </p:sp>
      <p:sp>
        <p:nvSpPr>
          <p:cNvPr id="25" name="Rechthoek 24">
            <a:extLst>
              <a:ext uri="{FF2B5EF4-FFF2-40B4-BE49-F238E27FC236}">
                <a16:creationId xmlns:a16="http://schemas.microsoft.com/office/drawing/2014/main" id="{53195181-8638-4FC4-8E83-677BD1C9EB48}"/>
              </a:ext>
            </a:extLst>
          </p:cNvPr>
          <p:cNvSpPr>
            <a:spLocks noGrp="1"/>
          </p:cNvSpPr>
          <p:nvPr/>
        </p:nvSpPr>
        <p:spPr>
          <a:xfrm>
            <a:off x="685800" y="6248400"/>
            <a:ext cx="10096500" cy="9525"/>
          </a:xfrm>
          <a:prstGeom prst="rect">
            <a:avLst/>
          </a:prstGeom>
          <a:solidFill>
            <a:srgbClr val="D6D6D2"/>
          </a:solidFill>
          <a:ln w="0">
            <a:noFill/>
            <a:prstDash val="solid"/>
          </a:ln>
        </p:spPr>
        <p:txBody>
          <a:bodyPr/>
          <a:lstStyle/>
          <a:p>
            <a:endParaRPr/>
          </a:p>
        </p:txBody>
      </p:sp>
    </p:spTree>
    <p:extLst>
      <p:ext uri="{BB962C8B-B14F-4D97-AF65-F5344CB8AC3E}">
        <p14:creationId xmlns:p14="http://schemas.microsoft.com/office/powerpoint/2010/main" val="15777549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 name="Rechthoek 14">
            <a:extLst>
              <a:ext uri="{FF2B5EF4-FFF2-40B4-BE49-F238E27FC236}">
                <a16:creationId xmlns:a16="http://schemas.microsoft.com/office/drawing/2014/main" id="{3EEAA213-A666-4160-A63A-CEDE90ED6990}"/>
              </a:ext>
            </a:extLst>
          </p:cNvPr>
          <p:cNvSpPr>
            <a:spLocks noGrp="1"/>
          </p:cNvSpPr>
          <p:nvPr/>
        </p:nvSpPr>
        <p:spPr>
          <a:xfrm>
            <a:off x="0" y="0"/>
            <a:ext cx="133350" cy="6858000"/>
          </a:xfrm>
          <a:prstGeom prst="rect">
            <a:avLst/>
          </a:prstGeom>
          <a:solidFill>
            <a:srgbClr val="F58220"/>
          </a:solidFill>
          <a:ln w="0">
            <a:noFill/>
            <a:prstDash val="solid"/>
          </a:ln>
        </p:spPr>
        <p:txBody>
          <a:bodyPr/>
          <a:lstStyle/>
          <a:p>
            <a:endParaRPr/>
          </a:p>
        </p:txBody>
      </p:sp>
      <p:sp>
        <p:nvSpPr>
          <p:cNvPr id="2" name="Rechthoek 1">
            <a:extLst>
              <a:ext uri="{FF2B5EF4-FFF2-40B4-BE49-F238E27FC236}">
                <a16:creationId xmlns:a16="http://schemas.microsoft.com/office/drawing/2014/main" id="{9A4E43B2-C44C-4CAE-BBDE-DFB17AD40605}"/>
              </a:ext>
            </a:extLst>
          </p:cNvPr>
          <p:cNvSpPr>
            <a:spLocks noGrp="1"/>
          </p:cNvSpPr>
          <p:nvPr/>
        </p:nvSpPr>
        <p:spPr>
          <a:xfrm>
            <a:off x="685800" y="266700"/>
            <a:ext cx="5715000" cy="209550"/>
          </a:xfrm>
          <a:prstGeom prst="rect">
            <a:avLst/>
          </a:prstGeom>
          <a:noFill/>
          <a:ln w="0">
            <a:noFill/>
            <a:prstDash val="solid"/>
          </a:ln>
        </p:spPr>
        <p:txBody>
          <a:bodyPr anchor="ctr"/>
          <a:lstStyle/>
          <a:p>
            <a:pPr algn="l">
              <a:buNone/>
              <a:defRPr sz="900" b="1" i="0">
                <a:solidFill>
                  <a:srgbClr val="F58220"/>
                </a:solidFill>
              </a:defRPr>
            </a:pPr>
            <a:r>
              <a:rPr sz="900" b="1" i="0">
                <a:solidFill>
                  <a:srgbClr val="F58220"/>
                </a:solidFill>
              </a:rPr>
              <a:t>JEUGD</a:t>
            </a:r>
          </a:p>
        </p:txBody>
      </p:sp>
      <p:sp>
        <p:nvSpPr>
          <p:cNvPr id="3" name="Rechthoek 2">
            <a:extLst>
              <a:ext uri="{FF2B5EF4-FFF2-40B4-BE49-F238E27FC236}">
                <a16:creationId xmlns:a16="http://schemas.microsoft.com/office/drawing/2014/main" id="{CFEB6099-C325-4754-957C-7598471CA3EC}"/>
              </a:ext>
            </a:extLst>
          </p:cNvPr>
          <p:cNvSpPr>
            <a:spLocks noGrp="1"/>
          </p:cNvSpPr>
          <p:nvPr/>
        </p:nvSpPr>
        <p:spPr>
          <a:xfrm>
            <a:off x="685800" y="6438900"/>
            <a:ext cx="10820400" cy="9525"/>
          </a:xfrm>
          <a:prstGeom prst="rect">
            <a:avLst/>
          </a:prstGeom>
          <a:solidFill>
            <a:srgbClr val="D6D6D2"/>
          </a:solidFill>
          <a:ln w="0">
            <a:noFill/>
            <a:prstDash val="solid"/>
          </a:ln>
        </p:spPr>
        <p:txBody>
          <a:bodyPr/>
          <a:lstStyle/>
          <a:p>
            <a:endParaRPr/>
          </a:p>
        </p:txBody>
      </p:sp>
      <p:sp>
        <p:nvSpPr>
          <p:cNvPr id="4" name="Rechthoek 3">
            <a:extLst>
              <a:ext uri="{FF2B5EF4-FFF2-40B4-BE49-F238E27FC236}">
                <a16:creationId xmlns:a16="http://schemas.microsoft.com/office/drawing/2014/main" id="{39E7B0F3-6B0A-4491-8626-52D7D97F5F9A}"/>
              </a:ext>
            </a:extLst>
          </p:cNvPr>
          <p:cNvSpPr>
            <a:spLocks noGrp="1"/>
          </p:cNvSpPr>
          <p:nvPr/>
        </p:nvSpPr>
        <p:spPr>
          <a:xfrm>
            <a:off x="685800" y="6524625"/>
            <a:ext cx="7239000" cy="171450"/>
          </a:xfrm>
          <a:prstGeom prst="rect">
            <a:avLst/>
          </a:prstGeom>
          <a:noFill/>
          <a:ln w="0">
            <a:noFill/>
            <a:prstDash val="solid"/>
          </a:ln>
        </p:spPr>
        <p:txBody>
          <a:bodyPr anchor="ctr"/>
          <a:lstStyle/>
          <a:p>
            <a:pPr>
              <a:buNone/>
              <a:defRPr sz="750" b="0" i="0">
                <a:solidFill>
                  <a:srgbClr val="999995"/>
                </a:solidFill>
              </a:defRPr>
            </a:pPr>
            <a:r>
              <a:rPr sz="750">
                <a:solidFill>
                  <a:srgbClr val="999995"/>
                </a:solidFill>
              </a:rPr>
              <a:t>BASKET WILLEBROEK  •  SPONSOR EN PARTNERSHIP 2026–2027</a:t>
            </a:r>
          </a:p>
        </p:txBody>
      </p:sp>
      <p:sp>
        <p:nvSpPr>
          <p:cNvPr id="5" name="Rechthoek 4">
            <a:extLst>
              <a:ext uri="{FF2B5EF4-FFF2-40B4-BE49-F238E27FC236}">
                <a16:creationId xmlns:a16="http://schemas.microsoft.com/office/drawing/2014/main" id="{7657BD46-EDA0-4DA9-A652-54086EF1EA7C}"/>
              </a:ext>
            </a:extLst>
          </p:cNvPr>
          <p:cNvSpPr>
            <a:spLocks noGrp="1"/>
          </p:cNvSpPr>
          <p:nvPr/>
        </p:nvSpPr>
        <p:spPr>
          <a:xfrm>
            <a:off x="11049000" y="6524625"/>
            <a:ext cx="457200" cy="171450"/>
          </a:xfrm>
          <a:prstGeom prst="rect">
            <a:avLst/>
          </a:prstGeom>
          <a:noFill/>
          <a:ln w="0">
            <a:noFill/>
            <a:prstDash val="solid"/>
          </a:ln>
        </p:spPr>
        <p:txBody>
          <a:bodyPr anchor="ctr"/>
          <a:lstStyle/>
          <a:p>
            <a:pPr algn="r">
              <a:buNone/>
              <a:defRPr sz="750" b="1" i="0">
                <a:solidFill>
                  <a:srgbClr val="666663"/>
                </a:solidFill>
              </a:defRPr>
            </a:pPr>
            <a:r>
              <a:rPr sz="750" b="1" i="0">
                <a:solidFill>
                  <a:srgbClr val="666663"/>
                </a:solidFill>
              </a:rPr>
              <a:t>3</a:t>
            </a:r>
          </a:p>
        </p:txBody>
      </p:sp>
      <p:sp>
        <p:nvSpPr>
          <p:cNvPr id="6" name="Rechthoek 5">
            <a:extLst>
              <a:ext uri="{FF2B5EF4-FFF2-40B4-BE49-F238E27FC236}">
                <a16:creationId xmlns:a16="http://schemas.microsoft.com/office/drawing/2014/main" id="{5CB1BCCE-CED3-4843-99D0-A75F608D1C4F}"/>
              </a:ext>
            </a:extLst>
          </p:cNvPr>
          <p:cNvSpPr>
            <a:spLocks noGrp="1"/>
          </p:cNvSpPr>
          <p:nvPr/>
        </p:nvSpPr>
        <p:spPr>
          <a:xfrm>
            <a:off x="685800" y="619125"/>
            <a:ext cx="10287000" cy="590550"/>
          </a:xfrm>
          <a:prstGeom prst="rect">
            <a:avLst/>
          </a:prstGeom>
          <a:noFill/>
          <a:ln w="0">
            <a:noFill/>
            <a:prstDash val="solid"/>
          </a:ln>
        </p:spPr>
        <p:txBody>
          <a:bodyPr anchor="ctr"/>
          <a:lstStyle/>
          <a:p>
            <a:pPr algn="l">
              <a:buNone/>
              <a:defRPr sz="2700" b="1" i="0">
                <a:solidFill>
                  <a:srgbClr val="121212"/>
                </a:solidFill>
              </a:defRPr>
            </a:pPr>
            <a:r>
              <a:rPr sz="2700" b="1" i="0">
                <a:solidFill>
                  <a:srgbClr val="121212"/>
                </a:solidFill>
              </a:rPr>
              <a:t>Investeren in vandaag én morgen</a:t>
            </a:r>
          </a:p>
        </p:txBody>
      </p:sp>
      <p:sp>
        <p:nvSpPr>
          <p:cNvPr id="7" name="Rechthoek 6">
            <a:extLst>
              <a:ext uri="{FF2B5EF4-FFF2-40B4-BE49-F238E27FC236}">
                <a16:creationId xmlns:a16="http://schemas.microsoft.com/office/drawing/2014/main" id="{3DE149F5-423F-41B0-8B73-1CD3C8010C37}"/>
              </a:ext>
            </a:extLst>
          </p:cNvPr>
          <p:cNvSpPr>
            <a:spLocks noGrp="1"/>
          </p:cNvSpPr>
          <p:nvPr/>
        </p:nvSpPr>
        <p:spPr>
          <a:xfrm>
            <a:off x="685800" y="1219200"/>
            <a:ext cx="10287000" cy="381000"/>
          </a:xfrm>
          <a:prstGeom prst="rect">
            <a:avLst/>
          </a:prstGeom>
          <a:noFill/>
          <a:ln w="0">
            <a:noFill/>
            <a:prstDash val="solid"/>
          </a:ln>
        </p:spPr>
        <p:txBody>
          <a:bodyPr anchor="ctr"/>
          <a:lstStyle/>
          <a:p>
            <a:pPr algn="l">
              <a:buNone/>
              <a:defRPr sz="1350" b="0" i="0">
                <a:solidFill>
                  <a:srgbClr val="666663"/>
                </a:solidFill>
              </a:defRPr>
            </a:pPr>
            <a:r>
              <a:rPr sz="1350" b="0" i="0">
                <a:solidFill>
                  <a:srgbClr val="666663"/>
                </a:solidFill>
              </a:rPr>
              <a:t>Jeugd vormt het hart van Basket Willebroek.</a:t>
            </a:r>
          </a:p>
        </p:txBody>
      </p:sp>
      <p:sp>
        <p:nvSpPr>
          <p:cNvPr id="8" name="Rechthoek 7">
            <a:extLst>
              <a:ext uri="{FF2B5EF4-FFF2-40B4-BE49-F238E27FC236}">
                <a16:creationId xmlns:a16="http://schemas.microsoft.com/office/drawing/2014/main" id="{ACB1B7EA-867A-45DE-B8D0-85AB0EAB0B49}"/>
              </a:ext>
            </a:extLst>
          </p:cNvPr>
          <p:cNvSpPr>
            <a:spLocks noGrp="1"/>
          </p:cNvSpPr>
          <p:nvPr/>
        </p:nvSpPr>
        <p:spPr>
          <a:xfrm>
            <a:off x="685800" y="1952625"/>
            <a:ext cx="6477000" cy="495300"/>
          </a:xfrm>
          <a:prstGeom prst="rect">
            <a:avLst/>
          </a:prstGeom>
          <a:noFill/>
          <a:ln w="0">
            <a:noFill/>
            <a:prstDash val="solid"/>
          </a:ln>
        </p:spPr>
        <p:txBody>
          <a:bodyPr anchor="ctr"/>
          <a:lstStyle/>
          <a:p>
            <a:pPr algn="l">
              <a:buNone/>
              <a:defRPr sz="2175" b="1" i="0">
                <a:solidFill>
                  <a:srgbClr val="F58220"/>
                </a:solidFill>
              </a:defRPr>
            </a:pPr>
            <a:r>
              <a:rPr sz="2175" b="1" i="0">
                <a:solidFill>
                  <a:srgbClr val="F58220"/>
                </a:solidFill>
              </a:rPr>
              <a:t>Onze ambitie reikt verder dan de resultaten van onze fanionteams.</a:t>
            </a:r>
          </a:p>
        </p:txBody>
      </p:sp>
      <p:sp>
        <p:nvSpPr>
          <p:cNvPr id="9" name="Rechthoek 8">
            <a:extLst>
              <a:ext uri="{FF2B5EF4-FFF2-40B4-BE49-F238E27FC236}">
                <a16:creationId xmlns:a16="http://schemas.microsoft.com/office/drawing/2014/main" id="{5E778DBA-DA98-49AF-8B04-495BD86099C0}"/>
              </a:ext>
            </a:extLst>
          </p:cNvPr>
          <p:cNvSpPr>
            <a:spLocks noGrp="1"/>
          </p:cNvSpPr>
          <p:nvPr/>
        </p:nvSpPr>
        <p:spPr>
          <a:xfrm>
            <a:off x="685800" y="2686050"/>
            <a:ext cx="5905500" cy="1285875"/>
          </a:xfrm>
          <a:prstGeom prst="rect">
            <a:avLst/>
          </a:prstGeom>
          <a:noFill/>
          <a:ln w="0">
            <a:noFill/>
            <a:prstDash val="solid"/>
          </a:ln>
        </p:spPr>
        <p:txBody>
          <a:bodyPr anchor="ctr"/>
          <a:lstStyle/>
          <a:p>
            <a:pPr algn="l">
              <a:buNone/>
              <a:defRPr sz="1650" b="0" i="0">
                <a:solidFill>
                  <a:srgbClr val="121212"/>
                </a:solidFill>
              </a:defRPr>
            </a:pPr>
            <a:r>
              <a:rPr sz="1650" b="0" i="0">
                <a:solidFill>
                  <a:srgbClr val="121212"/>
                </a:solidFill>
              </a:rPr>
              <a:t>We bieden jonge spelers een kwalitatieve opleiding en helpen hen groeien als sporter én als persoon. We willen zoveel mogelijk talent kansen geven om door te stromen naar onze seniorenteams.</a:t>
            </a:r>
          </a:p>
        </p:txBody>
      </p:sp>
      <p:sp>
        <p:nvSpPr>
          <p:cNvPr id="10" name="Rechthoek: afgeronde hoeken 9">
            <a:extLst>
              <a:ext uri="{FF2B5EF4-FFF2-40B4-BE49-F238E27FC236}">
                <a16:creationId xmlns:a16="http://schemas.microsoft.com/office/drawing/2014/main" id="{D3D782BE-5BC2-4D9D-9DA6-8395321E1E80}"/>
              </a:ext>
            </a:extLst>
          </p:cNvPr>
          <p:cNvSpPr>
            <a:spLocks noGrp="1"/>
          </p:cNvSpPr>
          <p:nvPr/>
        </p:nvSpPr>
        <p:spPr>
          <a:xfrm>
            <a:off x="7067550" y="1828800"/>
            <a:ext cx="3714750" cy="3429000"/>
          </a:xfrm>
          <a:prstGeom prst="roundRect">
            <a:avLst>
              <a:gd name="adj" fmla="val 2222"/>
            </a:avLst>
          </a:prstGeom>
          <a:solidFill>
            <a:srgbClr val="121212"/>
          </a:solidFill>
          <a:ln w="0">
            <a:noFill/>
            <a:prstDash val="solid"/>
          </a:ln>
        </p:spPr>
        <p:txBody>
          <a:bodyPr/>
          <a:lstStyle/>
          <a:p>
            <a:endParaRPr/>
          </a:p>
        </p:txBody>
      </p:sp>
      <p:sp>
        <p:nvSpPr>
          <p:cNvPr id="11" name="Rechthoek 10">
            <a:extLst>
              <a:ext uri="{FF2B5EF4-FFF2-40B4-BE49-F238E27FC236}">
                <a16:creationId xmlns:a16="http://schemas.microsoft.com/office/drawing/2014/main" id="{498B8CED-0E5E-46E5-9E51-17C1892F4240}"/>
              </a:ext>
            </a:extLst>
          </p:cNvPr>
          <p:cNvSpPr>
            <a:spLocks noGrp="1"/>
          </p:cNvSpPr>
          <p:nvPr/>
        </p:nvSpPr>
        <p:spPr>
          <a:xfrm>
            <a:off x="7334250" y="4095750"/>
            <a:ext cx="3143250" cy="266700"/>
          </a:xfrm>
          <a:prstGeom prst="rect">
            <a:avLst/>
          </a:prstGeom>
          <a:noFill/>
          <a:ln w="0">
            <a:noFill/>
            <a:prstDash val="solid"/>
          </a:ln>
        </p:spPr>
        <p:txBody>
          <a:bodyPr anchor="ctr"/>
          <a:lstStyle/>
          <a:p>
            <a:pPr algn="l">
              <a:buNone/>
              <a:defRPr sz="900" b="1" i="0">
                <a:solidFill>
                  <a:srgbClr val="F58220"/>
                </a:solidFill>
              </a:defRPr>
            </a:pPr>
            <a:r>
              <a:rPr sz="900" b="1" i="0">
                <a:solidFill>
                  <a:srgbClr val="F58220"/>
                </a:solidFill>
              </a:rPr>
              <a:t>UW PARTNERSHIP INVESTEERT IN</a:t>
            </a:r>
          </a:p>
        </p:txBody>
      </p:sp>
      <p:sp>
        <p:nvSpPr>
          <p:cNvPr id="12" name="Rechthoek 11">
            <a:extLst>
              <a:ext uri="{FF2B5EF4-FFF2-40B4-BE49-F238E27FC236}">
                <a16:creationId xmlns:a16="http://schemas.microsoft.com/office/drawing/2014/main" id="{0E814BC1-8F0E-4384-B490-6F39D730BF14}"/>
              </a:ext>
            </a:extLst>
          </p:cNvPr>
          <p:cNvSpPr>
            <a:spLocks noGrp="1"/>
          </p:cNvSpPr>
          <p:nvPr/>
        </p:nvSpPr>
        <p:spPr>
          <a:xfrm>
            <a:off x="7334250" y="4400550"/>
            <a:ext cx="3143250" cy="685800"/>
          </a:xfrm>
          <a:prstGeom prst="rect">
            <a:avLst/>
          </a:prstGeom>
          <a:noFill/>
          <a:ln w="0">
            <a:noFill/>
            <a:prstDash val="solid"/>
          </a:ln>
        </p:spPr>
        <p:txBody>
          <a:bodyPr anchor="ctr"/>
          <a:lstStyle/>
          <a:p>
            <a:pPr algn="l">
              <a:buNone/>
              <a:defRPr sz="975" b="1" i="0">
                <a:solidFill>
                  <a:srgbClr val="FFFFFF"/>
                </a:solidFill>
              </a:defRPr>
            </a:pPr>
            <a:r>
              <a:rPr sz="975" b="1" i="0">
                <a:solidFill>
                  <a:srgbClr val="FFFFFF"/>
                </a:solidFill>
              </a:rPr>
              <a:t>Trainers en opleidingen  •  Sportmateriaal en infrastructuur  •  Tornooien en stages  •  Talentontwikkeling en doorstroming</a:t>
            </a:r>
          </a:p>
        </p:txBody>
      </p:sp>
      <p:sp>
        <p:nvSpPr>
          <p:cNvPr id="13" name="Rechthoek 12">
            <a:extLst>
              <a:ext uri="{FF2B5EF4-FFF2-40B4-BE49-F238E27FC236}">
                <a16:creationId xmlns:a16="http://schemas.microsoft.com/office/drawing/2014/main" id="{6167A8C8-14EE-458E-BEF6-E048B5CD35BC}"/>
              </a:ext>
            </a:extLst>
          </p:cNvPr>
          <p:cNvSpPr>
            <a:spLocks noGrp="1"/>
          </p:cNvSpPr>
          <p:nvPr/>
        </p:nvSpPr>
        <p:spPr>
          <a:xfrm>
            <a:off x="685800" y="4667250"/>
            <a:ext cx="5905500" cy="19050"/>
          </a:xfrm>
          <a:prstGeom prst="rect">
            <a:avLst/>
          </a:prstGeom>
          <a:solidFill>
            <a:srgbClr val="F58220"/>
          </a:solidFill>
          <a:ln w="0">
            <a:noFill/>
            <a:prstDash val="solid"/>
          </a:ln>
        </p:spPr>
        <p:txBody>
          <a:bodyPr/>
          <a:lstStyle/>
          <a:p>
            <a:endParaRPr/>
          </a:p>
        </p:txBody>
      </p:sp>
      <p:sp>
        <p:nvSpPr>
          <p:cNvPr id="14" name="Rechthoek 13">
            <a:extLst>
              <a:ext uri="{FF2B5EF4-FFF2-40B4-BE49-F238E27FC236}">
                <a16:creationId xmlns:a16="http://schemas.microsoft.com/office/drawing/2014/main" id="{9E27E819-4CA3-4309-BAB3-D43860BF4746}"/>
              </a:ext>
            </a:extLst>
          </p:cNvPr>
          <p:cNvSpPr>
            <a:spLocks noGrp="1"/>
          </p:cNvSpPr>
          <p:nvPr/>
        </p:nvSpPr>
        <p:spPr>
          <a:xfrm>
            <a:off x="685800" y="5000625"/>
            <a:ext cx="5905500" cy="838200"/>
          </a:xfrm>
          <a:prstGeom prst="rect">
            <a:avLst/>
          </a:prstGeom>
          <a:noFill/>
          <a:ln w="0">
            <a:noFill/>
            <a:prstDash val="solid"/>
          </a:ln>
        </p:spPr>
        <p:txBody>
          <a:bodyPr anchor="ctr"/>
          <a:lstStyle/>
          <a:p>
            <a:pPr algn="l">
              <a:buNone/>
              <a:defRPr sz="1725" b="1" i="0">
                <a:solidFill>
                  <a:srgbClr val="121212"/>
                </a:solidFill>
              </a:defRPr>
            </a:pPr>
            <a:r>
              <a:rPr sz="1725" b="1" i="0">
                <a:solidFill>
                  <a:srgbClr val="121212"/>
                </a:solidFill>
              </a:rPr>
              <a:t>Wie Basket Willebroek ondersteunt, investeert mee in jong talent, lokale verbondenheid en de volgende generatie.</a:t>
            </a:r>
          </a:p>
        </p:txBody>
      </p:sp>
      <p:pic>
        <p:nvPicPr>
          <p:cNvPr id="31" name="Afbeelding 30"/>
          <p:cNvPicPr>
            <a:picLocks noChangeAspect="1"/>
          </p:cNvPicPr>
          <p:nvPr/>
        </p:nvPicPr>
        <p:blipFill>
          <a:blip r:embed="rId3"/>
          <a:stretch/>
        </p:blipFill>
        <p:spPr>
          <a:xfrm>
            <a:off x="7196381" y="1943100"/>
            <a:ext cx="3457088" cy="2038350"/>
          </a:xfrm>
          <a:prstGeom prst="rect">
            <a:avLst/>
          </a:prstGeom>
        </p:spPr>
      </p:pic>
    </p:spTree>
    <p:extLst>
      <p:ext uri="{BB962C8B-B14F-4D97-AF65-F5344CB8AC3E}">
        <p14:creationId xmlns:p14="http://schemas.microsoft.com/office/powerpoint/2010/main" val="4667909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 name="Rechthoek 18">
            <a:extLst>
              <a:ext uri="{FF2B5EF4-FFF2-40B4-BE49-F238E27FC236}">
                <a16:creationId xmlns:a16="http://schemas.microsoft.com/office/drawing/2014/main" id="{7035B612-5621-49D2-8743-1F3DF65A31F4}"/>
              </a:ext>
            </a:extLst>
          </p:cNvPr>
          <p:cNvSpPr>
            <a:spLocks noGrp="1"/>
          </p:cNvSpPr>
          <p:nvPr/>
        </p:nvSpPr>
        <p:spPr>
          <a:xfrm>
            <a:off x="0" y="0"/>
            <a:ext cx="133350" cy="6858000"/>
          </a:xfrm>
          <a:prstGeom prst="rect">
            <a:avLst/>
          </a:prstGeom>
          <a:solidFill>
            <a:srgbClr val="F58220"/>
          </a:solidFill>
          <a:ln w="0">
            <a:noFill/>
            <a:prstDash val="solid"/>
          </a:ln>
        </p:spPr>
        <p:txBody>
          <a:bodyPr/>
          <a:lstStyle/>
          <a:p>
            <a:endParaRPr/>
          </a:p>
        </p:txBody>
      </p:sp>
      <p:sp>
        <p:nvSpPr>
          <p:cNvPr id="2" name="Rechthoek 1">
            <a:extLst>
              <a:ext uri="{FF2B5EF4-FFF2-40B4-BE49-F238E27FC236}">
                <a16:creationId xmlns:a16="http://schemas.microsoft.com/office/drawing/2014/main" id="{567FCD04-6998-4A0B-B0EA-9304204F1C55}"/>
              </a:ext>
            </a:extLst>
          </p:cNvPr>
          <p:cNvSpPr>
            <a:spLocks noGrp="1"/>
          </p:cNvSpPr>
          <p:nvPr/>
        </p:nvSpPr>
        <p:spPr>
          <a:xfrm>
            <a:off x="685800" y="266700"/>
            <a:ext cx="5715000" cy="209550"/>
          </a:xfrm>
          <a:prstGeom prst="rect">
            <a:avLst/>
          </a:prstGeom>
          <a:noFill/>
          <a:ln w="0">
            <a:noFill/>
            <a:prstDash val="solid"/>
          </a:ln>
        </p:spPr>
        <p:txBody>
          <a:bodyPr anchor="ctr"/>
          <a:lstStyle/>
          <a:p>
            <a:pPr algn="l">
              <a:buNone/>
              <a:defRPr sz="900" b="1" i="0">
                <a:solidFill>
                  <a:srgbClr val="F58220"/>
                </a:solidFill>
              </a:defRPr>
            </a:pPr>
            <a:r>
              <a:rPr sz="900" b="1" i="0">
                <a:solidFill>
                  <a:srgbClr val="F58220"/>
                </a:solidFill>
              </a:rPr>
              <a:t>SPORTIEVE AMBITIE</a:t>
            </a:r>
          </a:p>
        </p:txBody>
      </p:sp>
      <p:sp>
        <p:nvSpPr>
          <p:cNvPr id="3" name="Rechthoek 2">
            <a:extLst>
              <a:ext uri="{FF2B5EF4-FFF2-40B4-BE49-F238E27FC236}">
                <a16:creationId xmlns:a16="http://schemas.microsoft.com/office/drawing/2014/main" id="{FCD2E8C7-E41B-40ED-850D-60CE0E40FCDE}"/>
              </a:ext>
            </a:extLst>
          </p:cNvPr>
          <p:cNvSpPr>
            <a:spLocks noGrp="1"/>
          </p:cNvSpPr>
          <p:nvPr/>
        </p:nvSpPr>
        <p:spPr>
          <a:xfrm>
            <a:off x="685800" y="6438900"/>
            <a:ext cx="10820400" cy="9525"/>
          </a:xfrm>
          <a:prstGeom prst="rect">
            <a:avLst/>
          </a:prstGeom>
          <a:solidFill>
            <a:srgbClr val="D6D6D2"/>
          </a:solidFill>
          <a:ln w="0">
            <a:noFill/>
            <a:prstDash val="solid"/>
          </a:ln>
        </p:spPr>
        <p:txBody>
          <a:bodyPr/>
          <a:lstStyle/>
          <a:p>
            <a:endParaRPr/>
          </a:p>
        </p:txBody>
      </p:sp>
      <p:sp>
        <p:nvSpPr>
          <p:cNvPr id="4" name="Rechthoek 3">
            <a:extLst>
              <a:ext uri="{FF2B5EF4-FFF2-40B4-BE49-F238E27FC236}">
                <a16:creationId xmlns:a16="http://schemas.microsoft.com/office/drawing/2014/main" id="{7ED04359-E929-4F91-8C04-D40063A21384}"/>
              </a:ext>
            </a:extLst>
          </p:cNvPr>
          <p:cNvSpPr>
            <a:spLocks noGrp="1"/>
          </p:cNvSpPr>
          <p:nvPr/>
        </p:nvSpPr>
        <p:spPr>
          <a:xfrm>
            <a:off x="685800" y="6524625"/>
            <a:ext cx="7239000" cy="171450"/>
          </a:xfrm>
          <a:prstGeom prst="rect">
            <a:avLst/>
          </a:prstGeom>
          <a:noFill/>
          <a:ln w="0">
            <a:noFill/>
            <a:prstDash val="solid"/>
          </a:ln>
        </p:spPr>
        <p:txBody>
          <a:bodyPr anchor="ctr"/>
          <a:lstStyle/>
          <a:p>
            <a:pPr>
              <a:buNone/>
              <a:defRPr sz="750" b="0" i="0">
                <a:solidFill>
                  <a:srgbClr val="999995"/>
                </a:solidFill>
              </a:defRPr>
            </a:pPr>
            <a:r>
              <a:rPr sz="750">
                <a:solidFill>
                  <a:srgbClr val="999995"/>
                </a:solidFill>
              </a:rPr>
              <a:t>BASKET WILLEBROEK  •  SPONSOR EN PARTNERSHIP 2026–2027</a:t>
            </a:r>
          </a:p>
        </p:txBody>
      </p:sp>
      <p:sp>
        <p:nvSpPr>
          <p:cNvPr id="5" name="Rechthoek 4">
            <a:extLst>
              <a:ext uri="{FF2B5EF4-FFF2-40B4-BE49-F238E27FC236}">
                <a16:creationId xmlns:a16="http://schemas.microsoft.com/office/drawing/2014/main" id="{C3DFC53E-C15F-48C9-B5A6-2E36F801C92F}"/>
              </a:ext>
            </a:extLst>
          </p:cNvPr>
          <p:cNvSpPr>
            <a:spLocks noGrp="1"/>
          </p:cNvSpPr>
          <p:nvPr/>
        </p:nvSpPr>
        <p:spPr>
          <a:xfrm>
            <a:off x="11049000" y="6524625"/>
            <a:ext cx="457200" cy="171450"/>
          </a:xfrm>
          <a:prstGeom prst="rect">
            <a:avLst/>
          </a:prstGeom>
          <a:noFill/>
          <a:ln w="0">
            <a:noFill/>
            <a:prstDash val="solid"/>
          </a:ln>
        </p:spPr>
        <p:txBody>
          <a:bodyPr anchor="ctr"/>
          <a:lstStyle/>
          <a:p>
            <a:pPr algn="r">
              <a:buNone/>
              <a:defRPr sz="750" b="1" i="0">
                <a:solidFill>
                  <a:srgbClr val="666663"/>
                </a:solidFill>
              </a:defRPr>
            </a:pPr>
            <a:r>
              <a:rPr sz="750" b="1" i="0">
                <a:solidFill>
                  <a:srgbClr val="666663"/>
                </a:solidFill>
              </a:rPr>
              <a:t>4</a:t>
            </a:r>
          </a:p>
        </p:txBody>
      </p:sp>
      <p:sp>
        <p:nvSpPr>
          <p:cNvPr id="6" name="Rechthoek 5">
            <a:extLst>
              <a:ext uri="{FF2B5EF4-FFF2-40B4-BE49-F238E27FC236}">
                <a16:creationId xmlns:a16="http://schemas.microsoft.com/office/drawing/2014/main" id="{243D14A8-76AB-4020-ADE0-1E4F5C800D37}"/>
              </a:ext>
            </a:extLst>
          </p:cNvPr>
          <p:cNvSpPr>
            <a:spLocks noGrp="1"/>
          </p:cNvSpPr>
          <p:nvPr/>
        </p:nvSpPr>
        <p:spPr>
          <a:xfrm>
            <a:off x="685800" y="619125"/>
            <a:ext cx="10287000" cy="590550"/>
          </a:xfrm>
          <a:prstGeom prst="rect">
            <a:avLst/>
          </a:prstGeom>
          <a:noFill/>
          <a:ln w="0">
            <a:noFill/>
            <a:prstDash val="solid"/>
          </a:ln>
        </p:spPr>
        <p:txBody>
          <a:bodyPr anchor="ctr"/>
          <a:lstStyle/>
          <a:p>
            <a:pPr algn="l">
              <a:buNone/>
              <a:defRPr sz="2700" b="1" i="0">
                <a:solidFill>
                  <a:srgbClr val="121212"/>
                </a:solidFill>
              </a:defRPr>
            </a:pPr>
            <a:r>
              <a:rPr sz="2700" b="1" i="0">
                <a:solidFill>
                  <a:srgbClr val="121212"/>
                </a:solidFill>
              </a:rPr>
              <a:t>Onze fanionteams brengen ambitie en beleving samen</a:t>
            </a:r>
          </a:p>
        </p:txBody>
      </p:sp>
      <p:pic>
        <p:nvPicPr>
          <p:cNvPr id="36" name="Afbeelding 41"/>
          <p:cNvPicPr>
            <a:picLocks noChangeAspect="1"/>
          </p:cNvPicPr>
          <p:nvPr/>
        </p:nvPicPr>
        <p:blipFill>
          <a:blip r:embed="rId3"/>
          <a:srcRect t="3432" b="3432"/>
          <a:stretch>
            <a:fillRect/>
          </a:stretch>
        </p:blipFill>
        <p:spPr>
          <a:xfrm>
            <a:off x="685800" y="1695450"/>
            <a:ext cx="4857750" cy="3638550"/>
          </a:xfrm>
          <a:prstGeom prst="rect">
            <a:avLst/>
          </a:prstGeom>
        </p:spPr>
      </p:pic>
      <p:pic>
        <p:nvPicPr>
          <p:cNvPr id="37" name="Afbeelding 42"/>
          <p:cNvPicPr>
            <a:picLocks noChangeAspect="1"/>
          </p:cNvPicPr>
          <p:nvPr/>
        </p:nvPicPr>
        <p:blipFill>
          <a:blip r:embed="rId4"/>
          <a:srcRect t="1396" b="1396"/>
          <a:stretch>
            <a:fillRect/>
          </a:stretch>
        </p:blipFill>
        <p:spPr>
          <a:xfrm>
            <a:off x="5924550" y="1695450"/>
            <a:ext cx="4857750" cy="3638550"/>
          </a:xfrm>
          <a:prstGeom prst="rect">
            <a:avLst/>
          </a:prstGeom>
        </p:spPr>
      </p:pic>
      <p:sp>
        <p:nvSpPr>
          <p:cNvPr id="26" name="Rechthoek 25">
            <a:extLst>
              <a:ext uri="{FF2B5EF4-FFF2-40B4-BE49-F238E27FC236}">
                <a16:creationId xmlns:a16="http://schemas.microsoft.com/office/drawing/2014/main" id="{9DE83E51-DD8A-4E7F-A616-413B4E2270C4}"/>
              </a:ext>
            </a:extLst>
          </p:cNvPr>
          <p:cNvSpPr>
            <a:spLocks noGrp="1"/>
          </p:cNvSpPr>
          <p:nvPr/>
        </p:nvSpPr>
        <p:spPr>
          <a:xfrm>
            <a:off x="685800" y="5476875"/>
            <a:ext cx="4857750" cy="266700"/>
          </a:xfrm>
          <a:prstGeom prst="rect">
            <a:avLst/>
          </a:prstGeom>
          <a:noFill/>
          <a:ln w="0">
            <a:noFill/>
            <a:prstDash val="solid"/>
          </a:ln>
        </p:spPr>
        <p:txBody>
          <a:bodyPr anchor="ctr"/>
          <a:lstStyle/>
          <a:p>
            <a:pPr algn="l">
              <a:buNone/>
              <a:defRPr sz="1200" b="1">
                <a:solidFill>
                  <a:srgbClr val="111111"/>
                </a:solidFill>
              </a:defRPr>
            </a:pPr>
            <a:r>
              <a:rPr sz="1200" b="1">
                <a:solidFill>
                  <a:srgbClr val="111111"/>
                </a:solidFill>
              </a:rPr>
              <a:t>HEREN A</a:t>
            </a:r>
          </a:p>
        </p:txBody>
      </p:sp>
      <p:sp>
        <p:nvSpPr>
          <p:cNvPr id="27" name="Rechthoek 26">
            <a:extLst>
              <a:ext uri="{FF2B5EF4-FFF2-40B4-BE49-F238E27FC236}">
                <a16:creationId xmlns:a16="http://schemas.microsoft.com/office/drawing/2014/main" id="{12F02400-AA8C-486C-AD1A-228C29F02823}"/>
              </a:ext>
            </a:extLst>
          </p:cNvPr>
          <p:cNvSpPr>
            <a:spLocks noGrp="1"/>
          </p:cNvSpPr>
          <p:nvPr/>
        </p:nvSpPr>
        <p:spPr>
          <a:xfrm>
            <a:off x="5924550" y="5476875"/>
            <a:ext cx="4857750" cy="266700"/>
          </a:xfrm>
          <a:prstGeom prst="rect">
            <a:avLst/>
          </a:prstGeom>
          <a:noFill/>
          <a:ln w="0">
            <a:noFill/>
            <a:prstDash val="solid"/>
          </a:ln>
        </p:spPr>
        <p:txBody>
          <a:bodyPr anchor="ctr"/>
          <a:lstStyle/>
          <a:p>
            <a:pPr algn="l">
              <a:buNone/>
              <a:defRPr sz="1200" b="1">
                <a:solidFill>
                  <a:srgbClr val="111111"/>
                </a:solidFill>
              </a:defRPr>
            </a:pPr>
            <a:r>
              <a:rPr sz="1200" b="1">
                <a:solidFill>
                  <a:srgbClr val="111111"/>
                </a:solidFill>
              </a:rPr>
              <a:t>DAMES A</a:t>
            </a:r>
          </a:p>
        </p:txBody>
      </p:sp>
    </p:spTree>
    <p:extLst>
      <p:ext uri="{BB962C8B-B14F-4D97-AF65-F5344CB8AC3E}">
        <p14:creationId xmlns:p14="http://schemas.microsoft.com/office/powerpoint/2010/main" val="15480198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 name="Rechthoek 24">
            <a:extLst>
              <a:ext uri="{FF2B5EF4-FFF2-40B4-BE49-F238E27FC236}">
                <a16:creationId xmlns:a16="http://schemas.microsoft.com/office/drawing/2014/main" id="{F26AFEF7-5E69-4E2F-B245-D6870662A5F3}"/>
              </a:ext>
            </a:extLst>
          </p:cNvPr>
          <p:cNvSpPr>
            <a:spLocks noGrp="1"/>
          </p:cNvSpPr>
          <p:nvPr/>
        </p:nvSpPr>
        <p:spPr>
          <a:xfrm>
            <a:off x="0" y="0"/>
            <a:ext cx="133350" cy="6858000"/>
          </a:xfrm>
          <a:prstGeom prst="rect">
            <a:avLst/>
          </a:prstGeom>
          <a:solidFill>
            <a:srgbClr val="F58220"/>
          </a:solidFill>
          <a:ln w="0">
            <a:noFill/>
            <a:prstDash val="solid"/>
          </a:ln>
        </p:spPr>
        <p:txBody>
          <a:bodyPr/>
          <a:lstStyle/>
          <a:p>
            <a:endParaRPr/>
          </a:p>
        </p:txBody>
      </p:sp>
      <p:sp>
        <p:nvSpPr>
          <p:cNvPr id="2" name="Rechthoek 1">
            <a:extLst>
              <a:ext uri="{FF2B5EF4-FFF2-40B4-BE49-F238E27FC236}">
                <a16:creationId xmlns:a16="http://schemas.microsoft.com/office/drawing/2014/main" id="{D7E42FA7-7A16-41CB-9ECD-573ED71BD9F1}"/>
              </a:ext>
            </a:extLst>
          </p:cNvPr>
          <p:cNvSpPr>
            <a:spLocks noGrp="1"/>
          </p:cNvSpPr>
          <p:nvPr/>
        </p:nvSpPr>
        <p:spPr>
          <a:xfrm>
            <a:off x="685800" y="266700"/>
            <a:ext cx="5715000" cy="209550"/>
          </a:xfrm>
          <a:prstGeom prst="rect">
            <a:avLst/>
          </a:prstGeom>
          <a:noFill/>
          <a:ln w="0">
            <a:noFill/>
            <a:prstDash val="solid"/>
          </a:ln>
        </p:spPr>
        <p:txBody>
          <a:bodyPr anchor="ctr"/>
          <a:lstStyle/>
          <a:p>
            <a:pPr algn="l">
              <a:buNone/>
              <a:defRPr sz="900" b="1" i="0">
                <a:solidFill>
                  <a:srgbClr val="F58220"/>
                </a:solidFill>
              </a:defRPr>
            </a:pPr>
            <a:r>
              <a:rPr sz="900" b="1" i="0">
                <a:solidFill>
                  <a:srgbClr val="F58220"/>
                </a:solidFill>
              </a:rPr>
              <a:t>BEREIK EN COMMUNITY</a:t>
            </a:r>
          </a:p>
        </p:txBody>
      </p:sp>
      <p:sp>
        <p:nvSpPr>
          <p:cNvPr id="3" name="Rechthoek 2">
            <a:extLst>
              <a:ext uri="{FF2B5EF4-FFF2-40B4-BE49-F238E27FC236}">
                <a16:creationId xmlns:a16="http://schemas.microsoft.com/office/drawing/2014/main" id="{5F5CF08D-47A6-4E15-8119-DCB21F99ACFF}"/>
              </a:ext>
            </a:extLst>
          </p:cNvPr>
          <p:cNvSpPr>
            <a:spLocks noGrp="1"/>
          </p:cNvSpPr>
          <p:nvPr/>
        </p:nvSpPr>
        <p:spPr>
          <a:xfrm>
            <a:off x="685800" y="6438900"/>
            <a:ext cx="10820400" cy="9525"/>
          </a:xfrm>
          <a:prstGeom prst="rect">
            <a:avLst/>
          </a:prstGeom>
          <a:solidFill>
            <a:srgbClr val="D6D6D2"/>
          </a:solidFill>
          <a:ln w="0">
            <a:noFill/>
            <a:prstDash val="solid"/>
          </a:ln>
        </p:spPr>
        <p:txBody>
          <a:bodyPr/>
          <a:lstStyle/>
          <a:p>
            <a:endParaRPr/>
          </a:p>
        </p:txBody>
      </p:sp>
      <p:sp>
        <p:nvSpPr>
          <p:cNvPr id="4" name="Rechthoek 3">
            <a:extLst>
              <a:ext uri="{FF2B5EF4-FFF2-40B4-BE49-F238E27FC236}">
                <a16:creationId xmlns:a16="http://schemas.microsoft.com/office/drawing/2014/main" id="{0E6A6167-7349-4145-B16C-149A0B7D8148}"/>
              </a:ext>
            </a:extLst>
          </p:cNvPr>
          <p:cNvSpPr>
            <a:spLocks noGrp="1"/>
          </p:cNvSpPr>
          <p:nvPr/>
        </p:nvSpPr>
        <p:spPr>
          <a:xfrm>
            <a:off x="685800" y="6524625"/>
            <a:ext cx="7239000" cy="171450"/>
          </a:xfrm>
          <a:prstGeom prst="rect">
            <a:avLst/>
          </a:prstGeom>
          <a:noFill/>
          <a:ln w="0">
            <a:noFill/>
            <a:prstDash val="solid"/>
          </a:ln>
        </p:spPr>
        <p:txBody>
          <a:bodyPr anchor="ctr"/>
          <a:lstStyle/>
          <a:p>
            <a:pPr>
              <a:buNone/>
              <a:defRPr sz="750" b="0" i="0">
                <a:solidFill>
                  <a:srgbClr val="999995"/>
                </a:solidFill>
              </a:defRPr>
            </a:pPr>
            <a:r>
              <a:rPr sz="750">
                <a:solidFill>
                  <a:srgbClr val="999995"/>
                </a:solidFill>
              </a:rPr>
              <a:t>BASKET WILLEBROEK  •  SPONSOR EN PARTNERSHIP 2026–2027</a:t>
            </a:r>
          </a:p>
        </p:txBody>
      </p:sp>
      <p:sp>
        <p:nvSpPr>
          <p:cNvPr id="5" name="Rechthoek 4">
            <a:extLst>
              <a:ext uri="{FF2B5EF4-FFF2-40B4-BE49-F238E27FC236}">
                <a16:creationId xmlns:a16="http://schemas.microsoft.com/office/drawing/2014/main" id="{60F6E023-6D74-4212-ACB2-1BAA73F83AA8}"/>
              </a:ext>
            </a:extLst>
          </p:cNvPr>
          <p:cNvSpPr>
            <a:spLocks noGrp="1"/>
          </p:cNvSpPr>
          <p:nvPr/>
        </p:nvSpPr>
        <p:spPr>
          <a:xfrm>
            <a:off x="11049000" y="6524625"/>
            <a:ext cx="457200" cy="171450"/>
          </a:xfrm>
          <a:prstGeom prst="rect">
            <a:avLst/>
          </a:prstGeom>
          <a:noFill/>
          <a:ln w="0">
            <a:noFill/>
            <a:prstDash val="solid"/>
          </a:ln>
        </p:spPr>
        <p:txBody>
          <a:bodyPr anchor="ctr"/>
          <a:lstStyle/>
          <a:p>
            <a:pPr algn="r">
              <a:buNone/>
              <a:defRPr sz="750" b="1" i="0">
                <a:solidFill>
                  <a:srgbClr val="666663"/>
                </a:solidFill>
              </a:defRPr>
            </a:pPr>
            <a:r>
              <a:rPr sz="750" b="1" i="0">
                <a:solidFill>
                  <a:srgbClr val="666663"/>
                </a:solidFill>
              </a:rPr>
              <a:t>5</a:t>
            </a:r>
          </a:p>
        </p:txBody>
      </p:sp>
      <p:sp>
        <p:nvSpPr>
          <p:cNvPr id="6" name="Rechthoek 5">
            <a:extLst>
              <a:ext uri="{FF2B5EF4-FFF2-40B4-BE49-F238E27FC236}">
                <a16:creationId xmlns:a16="http://schemas.microsoft.com/office/drawing/2014/main" id="{AE70DCE1-0E14-4652-9364-193BE0FC7F22}"/>
              </a:ext>
            </a:extLst>
          </p:cNvPr>
          <p:cNvSpPr>
            <a:spLocks noGrp="1"/>
          </p:cNvSpPr>
          <p:nvPr/>
        </p:nvSpPr>
        <p:spPr>
          <a:xfrm>
            <a:off x="685800" y="619125"/>
            <a:ext cx="10287000" cy="590550"/>
          </a:xfrm>
          <a:prstGeom prst="rect">
            <a:avLst/>
          </a:prstGeom>
          <a:noFill/>
          <a:ln w="0">
            <a:noFill/>
            <a:prstDash val="solid"/>
          </a:ln>
        </p:spPr>
        <p:txBody>
          <a:bodyPr anchor="ctr"/>
          <a:lstStyle/>
          <a:p>
            <a:pPr algn="l">
              <a:buNone/>
              <a:defRPr sz="2700" b="1" i="0">
                <a:solidFill>
                  <a:srgbClr val="121212"/>
                </a:solidFill>
              </a:defRPr>
            </a:pPr>
            <a:r>
              <a:rPr sz="2700" b="1" i="0">
                <a:solidFill>
                  <a:srgbClr val="121212"/>
                </a:solidFill>
              </a:rPr>
              <a:t>Een betrokken community met groeipotentieel</a:t>
            </a:r>
          </a:p>
        </p:txBody>
      </p:sp>
      <p:sp>
        <p:nvSpPr>
          <p:cNvPr id="7" name="Rechthoek 6">
            <a:extLst>
              <a:ext uri="{FF2B5EF4-FFF2-40B4-BE49-F238E27FC236}">
                <a16:creationId xmlns:a16="http://schemas.microsoft.com/office/drawing/2014/main" id="{CA7A56A4-597D-4ED0-ADB1-1621CE12B88C}"/>
              </a:ext>
            </a:extLst>
          </p:cNvPr>
          <p:cNvSpPr>
            <a:spLocks noGrp="1"/>
          </p:cNvSpPr>
          <p:nvPr/>
        </p:nvSpPr>
        <p:spPr>
          <a:xfrm>
            <a:off x="685800" y="1219200"/>
            <a:ext cx="10287000" cy="381000"/>
          </a:xfrm>
          <a:prstGeom prst="rect">
            <a:avLst/>
          </a:prstGeom>
          <a:noFill/>
          <a:ln w="0">
            <a:noFill/>
            <a:prstDash val="solid"/>
          </a:ln>
        </p:spPr>
        <p:txBody>
          <a:bodyPr anchor="ctr"/>
          <a:lstStyle/>
          <a:p>
            <a:pPr algn="l">
              <a:buNone/>
              <a:defRPr sz="1350" b="0" i="0">
                <a:solidFill>
                  <a:srgbClr val="666663"/>
                </a:solidFill>
              </a:defRPr>
            </a:pPr>
            <a:r>
              <a:rPr sz="1350" b="0" i="0">
                <a:solidFill>
                  <a:srgbClr val="666663"/>
                </a:solidFill>
              </a:rPr>
              <a:t>Partners bereiken meer dan alleen onze volgers.</a:t>
            </a:r>
          </a:p>
        </p:txBody>
      </p:sp>
      <p:sp>
        <p:nvSpPr>
          <p:cNvPr id="8" name="Rechthoek: afgeronde hoeken 7">
            <a:extLst>
              <a:ext uri="{FF2B5EF4-FFF2-40B4-BE49-F238E27FC236}">
                <a16:creationId xmlns:a16="http://schemas.microsoft.com/office/drawing/2014/main" id="{6464D8FC-72FC-4076-AFCC-30996CD17FDD}"/>
              </a:ext>
            </a:extLst>
          </p:cNvPr>
          <p:cNvSpPr>
            <a:spLocks noGrp="1"/>
          </p:cNvSpPr>
          <p:nvPr/>
        </p:nvSpPr>
        <p:spPr>
          <a:xfrm>
            <a:off x="685800" y="1952625"/>
            <a:ext cx="2333625" cy="1428750"/>
          </a:xfrm>
          <a:prstGeom prst="roundRect">
            <a:avLst>
              <a:gd name="adj" fmla="val 5333"/>
            </a:avLst>
          </a:prstGeom>
          <a:solidFill>
            <a:srgbClr val="F3F3F1"/>
          </a:solidFill>
          <a:ln w="0">
            <a:noFill/>
            <a:prstDash val="solid"/>
          </a:ln>
        </p:spPr>
        <p:txBody>
          <a:bodyPr/>
          <a:lstStyle/>
          <a:p>
            <a:endParaRPr/>
          </a:p>
        </p:txBody>
      </p:sp>
      <p:sp>
        <p:nvSpPr>
          <p:cNvPr id="9" name="Rechthoek 8">
            <a:extLst>
              <a:ext uri="{FF2B5EF4-FFF2-40B4-BE49-F238E27FC236}">
                <a16:creationId xmlns:a16="http://schemas.microsoft.com/office/drawing/2014/main" id="{0E03E880-D503-4C1B-B6DC-B10B0EA18947}"/>
              </a:ext>
            </a:extLst>
          </p:cNvPr>
          <p:cNvSpPr>
            <a:spLocks noGrp="1"/>
          </p:cNvSpPr>
          <p:nvPr/>
        </p:nvSpPr>
        <p:spPr>
          <a:xfrm>
            <a:off x="876300" y="2085975"/>
            <a:ext cx="1952625" cy="619125"/>
          </a:xfrm>
          <a:prstGeom prst="rect">
            <a:avLst/>
          </a:prstGeom>
          <a:noFill/>
          <a:ln w="0">
            <a:noFill/>
            <a:prstDash val="solid"/>
          </a:ln>
        </p:spPr>
        <p:txBody>
          <a:bodyPr anchor="ctr"/>
          <a:lstStyle/>
          <a:p>
            <a:pPr algn="l">
              <a:buNone/>
              <a:defRPr sz="3000" b="1" i="0">
                <a:solidFill>
                  <a:srgbClr val="F58220"/>
                </a:solidFill>
              </a:defRPr>
            </a:pPr>
            <a:r>
              <a:rPr sz="3000" b="1" i="0">
                <a:solidFill>
                  <a:srgbClr val="F58220"/>
                </a:solidFill>
              </a:rPr>
              <a:t>500+</a:t>
            </a:r>
          </a:p>
        </p:txBody>
      </p:sp>
      <p:sp>
        <p:nvSpPr>
          <p:cNvPr id="10" name="Rechthoek 9">
            <a:extLst>
              <a:ext uri="{FF2B5EF4-FFF2-40B4-BE49-F238E27FC236}">
                <a16:creationId xmlns:a16="http://schemas.microsoft.com/office/drawing/2014/main" id="{E6EDFAB9-28A1-4EDF-A885-B7808666AC0E}"/>
              </a:ext>
            </a:extLst>
          </p:cNvPr>
          <p:cNvSpPr>
            <a:spLocks noGrp="1"/>
          </p:cNvSpPr>
          <p:nvPr/>
        </p:nvSpPr>
        <p:spPr>
          <a:xfrm>
            <a:off x="876300" y="2790825"/>
            <a:ext cx="1952625" cy="381000"/>
          </a:xfrm>
          <a:prstGeom prst="rect">
            <a:avLst/>
          </a:prstGeom>
          <a:noFill/>
          <a:ln w="0">
            <a:noFill/>
            <a:prstDash val="solid"/>
          </a:ln>
        </p:spPr>
        <p:txBody>
          <a:bodyPr anchor="ctr"/>
          <a:lstStyle/>
          <a:p>
            <a:pPr algn="l">
              <a:buNone/>
              <a:defRPr sz="1125" b="1" i="0">
                <a:solidFill>
                  <a:srgbClr val="121212"/>
                </a:solidFill>
              </a:defRPr>
            </a:pPr>
            <a:r>
              <a:rPr sz="1125" b="1" i="0">
                <a:solidFill>
                  <a:srgbClr val="121212"/>
                </a:solidFill>
              </a:rPr>
              <a:t>actieve leden</a:t>
            </a:r>
          </a:p>
        </p:txBody>
      </p:sp>
      <p:sp>
        <p:nvSpPr>
          <p:cNvPr id="11" name="Rechthoek: afgeronde hoeken 10">
            <a:extLst>
              <a:ext uri="{FF2B5EF4-FFF2-40B4-BE49-F238E27FC236}">
                <a16:creationId xmlns:a16="http://schemas.microsoft.com/office/drawing/2014/main" id="{274E6B6D-6747-490C-B66D-8B517A2FC928}"/>
              </a:ext>
            </a:extLst>
          </p:cNvPr>
          <p:cNvSpPr>
            <a:spLocks noGrp="1"/>
          </p:cNvSpPr>
          <p:nvPr/>
        </p:nvSpPr>
        <p:spPr>
          <a:xfrm>
            <a:off x="3209925" y="1952625"/>
            <a:ext cx="2333625" cy="1428750"/>
          </a:xfrm>
          <a:prstGeom prst="roundRect">
            <a:avLst>
              <a:gd name="adj" fmla="val 5333"/>
            </a:avLst>
          </a:prstGeom>
          <a:solidFill>
            <a:srgbClr val="F3F3F1"/>
          </a:solidFill>
          <a:ln w="0">
            <a:noFill/>
            <a:prstDash val="solid"/>
          </a:ln>
        </p:spPr>
        <p:txBody>
          <a:bodyPr/>
          <a:lstStyle/>
          <a:p>
            <a:endParaRPr/>
          </a:p>
        </p:txBody>
      </p:sp>
      <p:sp>
        <p:nvSpPr>
          <p:cNvPr id="12" name="Rechthoek 11">
            <a:extLst>
              <a:ext uri="{FF2B5EF4-FFF2-40B4-BE49-F238E27FC236}">
                <a16:creationId xmlns:a16="http://schemas.microsoft.com/office/drawing/2014/main" id="{63F0790E-3F33-47D4-9F4E-979D3C0BE58F}"/>
              </a:ext>
            </a:extLst>
          </p:cNvPr>
          <p:cNvSpPr>
            <a:spLocks noGrp="1"/>
          </p:cNvSpPr>
          <p:nvPr/>
        </p:nvSpPr>
        <p:spPr>
          <a:xfrm>
            <a:off x="3400425" y="2085975"/>
            <a:ext cx="1952625" cy="619125"/>
          </a:xfrm>
          <a:prstGeom prst="rect">
            <a:avLst/>
          </a:prstGeom>
          <a:noFill/>
          <a:ln w="0">
            <a:noFill/>
            <a:prstDash val="solid"/>
          </a:ln>
        </p:spPr>
        <p:txBody>
          <a:bodyPr anchor="ctr"/>
          <a:lstStyle/>
          <a:p>
            <a:pPr algn="l">
              <a:buNone/>
              <a:defRPr sz="3000" b="1" i="0">
                <a:solidFill>
                  <a:srgbClr val="F58220"/>
                </a:solidFill>
              </a:defRPr>
            </a:pPr>
            <a:r>
              <a:rPr sz="3000" b="1" i="0">
                <a:solidFill>
                  <a:srgbClr val="F58220"/>
                </a:solidFill>
              </a:rPr>
              <a:t>2.300</a:t>
            </a:r>
          </a:p>
        </p:txBody>
      </p:sp>
      <p:sp>
        <p:nvSpPr>
          <p:cNvPr id="13" name="Rechthoek 12">
            <a:extLst>
              <a:ext uri="{FF2B5EF4-FFF2-40B4-BE49-F238E27FC236}">
                <a16:creationId xmlns:a16="http://schemas.microsoft.com/office/drawing/2014/main" id="{781FB1B6-BB62-448A-BB13-740A950DD5FD}"/>
              </a:ext>
            </a:extLst>
          </p:cNvPr>
          <p:cNvSpPr>
            <a:spLocks noGrp="1"/>
          </p:cNvSpPr>
          <p:nvPr/>
        </p:nvSpPr>
        <p:spPr>
          <a:xfrm>
            <a:off x="3400425" y="2790825"/>
            <a:ext cx="1952625" cy="381000"/>
          </a:xfrm>
          <a:prstGeom prst="rect">
            <a:avLst/>
          </a:prstGeom>
          <a:noFill/>
          <a:ln w="0">
            <a:noFill/>
            <a:prstDash val="solid"/>
          </a:ln>
        </p:spPr>
        <p:txBody>
          <a:bodyPr anchor="ctr"/>
          <a:lstStyle/>
          <a:p>
            <a:pPr algn="l">
              <a:buNone/>
              <a:defRPr sz="1125" b="1" i="0">
                <a:solidFill>
                  <a:srgbClr val="121212"/>
                </a:solidFill>
              </a:defRPr>
            </a:pPr>
            <a:r>
              <a:rPr sz="1125" b="1" i="0">
                <a:solidFill>
                  <a:srgbClr val="121212"/>
                </a:solidFill>
              </a:rPr>
              <a:t>Instagramvolgers</a:t>
            </a:r>
          </a:p>
        </p:txBody>
      </p:sp>
      <p:sp>
        <p:nvSpPr>
          <p:cNvPr id="14" name="Rechthoek: afgeronde hoeken 13">
            <a:extLst>
              <a:ext uri="{FF2B5EF4-FFF2-40B4-BE49-F238E27FC236}">
                <a16:creationId xmlns:a16="http://schemas.microsoft.com/office/drawing/2014/main" id="{154135ED-099F-42C4-8B00-AB2922E93302}"/>
              </a:ext>
            </a:extLst>
          </p:cNvPr>
          <p:cNvSpPr>
            <a:spLocks noGrp="1"/>
          </p:cNvSpPr>
          <p:nvPr/>
        </p:nvSpPr>
        <p:spPr>
          <a:xfrm>
            <a:off x="5734050" y="1952625"/>
            <a:ext cx="2333625" cy="1428750"/>
          </a:xfrm>
          <a:prstGeom prst="roundRect">
            <a:avLst>
              <a:gd name="adj" fmla="val 5333"/>
            </a:avLst>
          </a:prstGeom>
          <a:solidFill>
            <a:srgbClr val="F3F3F1"/>
          </a:solidFill>
          <a:ln w="0">
            <a:noFill/>
            <a:prstDash val="solid"/>
          </a:ln>
        </p:spPr>
        <p:txBody>
          <a:bodyPr/>
          <a:lstStyle/>
          <a:p>
            <a:endParaRPr/>
          </a:p>
        </p:txBody>
      </p:sp>
      <p:sp>
        <p:nvSpPr>
          <p:cNvPr id="15" name="Rechthoek 14">
            <a:extLst>
              <a:ext uri="{FF2B5EF4-FFF2-40B4-BE49-F238E27FC236}">
                <a16:creationId xmlns:a16="http://schemas.microsoft.com/office/drawing/2014/main" id="{D7A7E3AE-67FE-488C-863A-B1D0717ED0A1}"/>
              </a:ext>
            </a:extLst>
          </p:cNvPr>
          <p:cNvSpPr>
            <a:spLocks noGrp="1"/>
          </p:cNvSpPr>
          <p:nvPr/>
        </p:nvSpPr>
        <p:spPr>
          <a:xfrm>
            <a:off x="5924550" y="2085975"/>
            <a:ext cx="1952625" cy="619125"/>
          </a:xfrm>
          <a:prstGeom prst="rect">
            <a:avLst/>
          </a:prstGeom>
          <a:noFill/>
          <a:ln w="0">
            <a:noFill/>
            <a:prstDash val="solid"/>
          </a:ln>
        </p:spPr>
        <p:txBody>
          <a:bodyPr anchor="ctr"/>
          <a:lstStyle/>
          <a:p>
            <a:pPr algn="l">
              <a:buNone/>
              <a:defRPr sz="3000" b="1" i="0">
                <a:solidFill>
                  <a:srgbClr val="F58220"/>
                </a:solidFill>
              </a:defRPr>
            </a:pPr>
            <a:r>
              <a:rPr sz="3000" b="1" i="0">
                <a:solidFill>
                  <a:srgbClr val="F58220"/>
                </a:solidFill>
              </a:rPr>
              <a:t>2.100</a:t>
            </a:r>
          </a:p>
        </p:txBody>
      </p:sp>
      <p:sp>
        <p:nvSpPr>
          <p:cNvPr id="16" name="Rechthoek 15">
            <a:extLst>
              <a:ext uri="{FF2B5EF4-FFF2-40B4-BE49-F238E27FC236}">
                <a16:creationId xmlns:a16="http://schemas.microsoft.com/office/drawing/2014/main" id="{B32C6F8C-9B15-40C4-9806-9DA70E70CB29}"/>
              </a:ext>
            </a:extLst>
          </p:cNvPr>
          <p:cNvSpPr>
            <a:spLocks noGrp="1"/>
          </p:cNvSpPr>
          <p:nvPr/>
        </p:nvSpPr>
        <p:spPr>
          <a:xfrm>
            <a:off x="5924550" y="2790825"/>
            <a:ext cx="1952625" cy="381000"/>
          </a:xfrm>
          <a:prstGeom prst="rect">
            <a:avLst/>
          </a:prstGeom>
          <a:noFill/>
          <a:ln w="0">
            <a:noFill/>
            <a:prstDash val="solid"/>
          </a:ln>
        </p:spPr>
        <p:txBody>
          <a:bodyPr anchor="ctr"/>
          <a:lstStyle/>
          <a:p>
            <a:pPr algn="l">
              <a:buNone/>
              <a:defRPr sz="1125" b="1" i="0">
                <a:solidFill>
                  <a:srgbClr val="121212"/>
                </a:solidFill>
              </a:defRPr>
            </a:pPr>
            <a:r>
              <a:rPr sz="1125" b="1" i="0">
                <a:solidFill>
                  <a:srgbClr val="121212"/>
                </a:solidFill>
              </a:rPr>
              <a:t>Facebookvolgers</a:t>
            </a:r>
          </a:p>
        </p:txBody>
      </p:sp>
      <p:sp>
        <p:nvSpPr>
          <p:cNvPr id="17" name="Rechthoek: afgeronde hoeken 16">
            <a:extLst>
              <a:ext uri="{FF2B5EF4-FFF2-40B4-BE49-F238E27FC236}">
                <a16:creationId xmlns:a16="http://schemas.microsoft.com/office/drawing/2014/main" id="{48FCAC4E-0A0B-4BA2-BB1B-27CC81324AC7}"/>
              </a:ext>
            </a:extLst>
          </p:cNvPr>
          <p:cNvSpPr>
            <a:spLocks noGrp="1"/>
          </p:cNvSpPr>
          <p:nvPr/>
        </p:nvSpPr>
        <p:spPr>
          <a:xfrm>
            <a:off x="8258175" y="1952625"/>
            <a:ext cx="2524125" cy="1428750"/>
          </a:xfrm>
          <a:prstGeom prst="roundRect">
            <a:avLst>
              <a:gd name="adj" fmla="val 5333"/>
            </a:avLst>
          </a:prstGeom>
          <a:solidFill>
            <a:srgbClr val="121212"/>
          </a:solidFill>
          <a:ln w="9525">
            <a:solidFill>
              <a:srgbClr val="121212"/>
            </a:solidFill>
            <a:prstDash val="solid"/>
          </a:ln>
        </p:spPr>
        <p:txBody>
          <a:bodyPr/>
          <a:lstStyle/>
          <a:p>
            <a:endParaRPr/>
          </a:p>
        </p:txBody>
      </p:sp>
      <p:sp>
        <p:nvSpPr>
          <p:cNvPr id="18" name="Rechthoek 17">
            <a:extLst>
              <a:ext uri="{FF2B5EF4-FFF2-40B4-BE49-F238E27FC236}">
                <a16:creationId xmlns:a16="http://schemas.microsoft.com/office/drawing/2014/main" id="{9B3193A3-3170-416E-A4FE-7E5C3DD7C6A6}"/>
              </a:ext>
            </a:extLst>
          </p:cNvPr>
          <p:cNvSpPr>
            <a:spLocks noGrp="1"/>
          </p:cNvSpPr>
          <p:nvPr/>
        </p:nvSpPr>
        <p:spPr>
          <a:xfrm>
            <a:off x="8448675" y="2085975"/>
            <a:ext cx="2143125" cy="619125"/>
          </a:xfrm>
          <a:prstGeom prst="rect">
            <a:avLst/>
          </a:prstGeom>
          <a:noFill/>
          <a:ln w="0">
            <a:noFill/>
            <a:prstDash val="solid"/>
          </a:ln>
        </p:spPr>
        <p:txBody>
          <a:bodyPr anchor="ctr"/>
          <a:lstStyle/>
          <a:p>
            <a:pPr algn="l">
              <a:buNone/>
              <a:defRPr sz="3000" b="1" i="0">
                <a:solidFill>
                  <a:srgbClr val="F58220"/>
                </a:solidFill>
              </a:defRPr>
            </a:pPr>
            <a:r>
              <a:rPr sz="3000" b="1" i="0">
                <a:solidFill>
                  <a:srgbClr val="F58220"/>
                </a:solidFill>
              </a:rPr>
              <a:t>GROEI</a:t>
            </a:r>
          </a:p>
        </p:txBody>
      </p:sp>
      <p:sp>
        <p:nvSpPr>
          <p:cNvPr id="19" name="Rechthoek 18">
            <a:extLst>
              <a:ext uri="{FF2B5EF4-FFF2-40B4-BE49-F238E27FC236}">
                <a16:creationId xmlns:a16="http://schemas.microsoft.com/office/drawing/2014/main" id="{CEC4A86E-9A6A-4C4C-93F5-2877B3D6C5EC}"/>
              </a:ext>
            </a:extLst>
          </p:cNvPr>
          <p:cNvSpPr>
            <a:spLocks noGrp="1"/>
          </p:cNvSpPr>
          <p:nvPr/>
        </p:nvSpPr>
        <p:spPr>
          <a:xfrm>
            <a:off x="8448675" y="2790825"/>
            <a:ext cx="2143125" cy="381000"/>
          </a:xfrm>
          <a:prstGeom prst="rect">
            <a:avLst/>
          </a:prstGeom>
          <a:noFill/>
          <a:ln w="0">
            <a:noFill/>
            <a:prstDash val="solid"/>
          </a:ln>
        </p:spPr>
        <p:txBody>
          <a:bodyPr anchor="ctr"/>
          <a:lstStyle/>
          <a:p>
            <a:pPr algn="l">
              <a:buNone/>
              <a:defRPr sz="1125" b="1" i="0">
                <a:solidFill>
                  <a:srgbClr val="FFFFFF"/>
                </a:solidFill>
              </a:defRPr>
            </a:pPr>
            <a:r>
              <a:rPr sz="1125" b="1" i="0">
                <a:solidFill>
                  <a:srgbClr val="FFFFFF"/>
                </a:solidFill>
              </a:rPr>
              <a:t>zakelijk bereik via LinkedIn</a:t>
            </a:r>
          </a:p>
        </p:txBody>
      </p:sp>
      <p:sp>
        <p:nvSpPr>
          <p:cNvPr id="20" name="Rechthoek 19">
            <a:extLst>
              <a:ext uri="{FF2B5EF4-FFF2-40B4-BE49-F238E27FC236}">
                <a16:creationId xmlns:a16="http://schemas.microsoft.com/office/drawing/2014/main" id="{94989583-1EE3-457E-B96D-165E8A7AABFF}"/>
              </a:ext>
            </a:extLst>
          </p:cNvPr>
          <p:cNvSpPr>
            <a:spLocks noGrp="1"/>
          </p:cNvSpPr>
          <p:nvPr/>
        </p:nvSpPr>
        <p:spPr>
          <a:xfrm>
            <a:off x="685800" y="3905250"/>
            <a:ext cx="7429500" cy="685800"/>
          </a:xfrm>
          <a:prstGeom prst="rect">
            <a:avLst/>
          </a:prstGeom>
          <a:noFill/>
          <a:ln w="0">
            <a:noFill/>
            <a:prstDash val="solid"/>
          </a:ln>
        </p:spPr>
        <p:txBody>
          <a:bodyPr anchor="ctr"/>
          <a:lstStyle/>
          <a:p>
            <a:pPr algn="l">
              <a:buNone/>
              <a:defRPr sz="1875" b="1" i="0">
                <a:solidFill>
                  <a:srgbClr val="121212"/>
                </a:solidFill>
              </a:defRPr>
            </a:pPr>
            <a:r>
              <a:rPr sz="1875" b="1" i="0">
                <a:solidFill>
                  <a:srgbClr val="121212"/>
                </a:solidFill>
              </a:rPr>
              <a:t>Rond onze leden bevindt zich een veel grotere community van gezinnen, supporters, vrijwilligers, sympathisanten en lokale ondernemingen.</a:t>
            </a:r>
          </a:p>
        </p:txBody>
      </p:sp>
      <p:sp>
        <p:nvSpPr>
          <p:cNvPr id="21" name="Rechthoek 20">
            <a:extLst>
              <a:ext uri="{FF2B5EF4-FFF2-40B4-BE49-F238E27FC236}">
                <a16:creationId xmlns:a16="http://schemas.microsoft.com/office/drawing/2014/main" id="{CD2C95C8-EC6C-491A-B417-F480E81827F5}"/>
              </a:ext>
            </a:extLst>
          </p:cNvPr>
          <p:cNvSpPr>
            <a:spLocks noGrp="1"/>
          </p:cNvSpPr>
          <p:nvPr/>
        </p:nvSpPr>
        <p:spPr>
          <a:xfrm>
            <a:off x="685800" y="4876800"/>
            <a:ext cx="7429500" cy="685800"/>
          </a:xfrm>
          <a:prstGeom prst="rect">
            <a:avLst/>
          </a:prstGeom>
          <a:noFill/>
          <a:ln w="0">
            <a:noFill/>
            <a:prstDash val="solid"/>
          </a:ln>
        </p:spPr>
        <p:txBody>
          <a:bodyPr anchor="ctr"/>
          <a:lstStyle/>
          <a:p>
            <a:pPr algn="l">
              <a:buNone/>
              <a:defRPr sz="1500" b="0" i="0">
                <a:solidFill>
                  <a:srgbClr val="666663"/>
                </a:solidFill>
              </a:defRPr>
            </a:pPr>
            <a:r>
              <a:rPr sz="1500" b="0" i="0">
                <a:solidFill>
                  <a:srgbClr val="666663"/>
                </a:solidFill>
              </a:rPr>
              <a:t>Via wedstrijden, tornooien, clubevenementen, onze Business Club en digitale kanalen brengen we mensen en bedrijven samen.</a:t>
            </a:r>
          </a:p>
        </p:txBody>
      </p:sp>
      <p:sp>
        <p:nvSpPr>
          <p:cNvPr id="22" name="Rechthoek: afgeronde hoeken 21">
            <a:extLst>
              <a:ext uri="{FF2B5EF4-FFF2-40B4-BE49-F238E27FC236}">
                <a16:creationId xmlns:a16="http://schemas.microsoft.com/office/drawing/2014/main" id="{D63BAE4F-CAF3-4896-8758-B97E6F690F9E}"/>
              </a:ext>
            </a:extLst>
          </p:cNvPr>
          <p:cNvSpPr>
            <a:spLocks noGrp="1"/>
          </p:cNvSpPr>
          <p:nvPr/>
        </p:nvSpPr>
        <p:spPr>
          <a:xfrm>
            <a:off x="8477250" y="3886200"/>
            <a:ext cx="2305050" cy="1666875"/>
          </a:xfrm>
          <a:prstGeom prst="roundRect">
            <a:avLst>
              <a:gd name="adj" fmla="val 4571"/>
            </a:avLst>
          </a:prstGeom>
          <a:solidFill>
            <a:srgbClr val="F58220"/>
          </a:solidFill>
          <a:ln w="0">
            <a:noFill/>
            <a:prstDash val="solid"/>
          </a:ln>
        </p:spPr>
        <p:txBody>
          <a:bodyPr/>
          <a:lstStyle/>
          <a:p>
            <a:endParaRPr/>
          </a:p>
        </p:txBody>
      </p:sp>
      <p:sp>
        <p:nvSpPr>
          <p:cNvPr id="23" name="Rechthoek 22">
            <a:extLst>
              <a:ext uri="{FF2B5EF4-FFF2-40B4-BE49-F238E27FC236}">
                <a16:creationId xmlns:a16="http://schemas.microsoft.com/office/drawing/2014/main" id="{08008F27-9A6F-40E9-87BA-F665A27C3816}"/>
              </a:ext>
            </a:extLst>
          </p:cNvPr>
          <p:cNvSpPr>
            <a:spLocks noGrp="1"/>
          </p:cNvSpPr>
          <p:nvPr/>
        </p:nvSpPr>
        <p:spPr>
          <a:xfrm>
            <a:off x="8715375" y="4124325"/>
            <a:ext cx="1828800" cy="619125"/>
          </a:xfrm>
          <a:prstGeom prst="rect">
            <a:avLst/>
          </a:prstGeom>
          <a:noFill/>
          <a:ln w="0">
            <a:noFill/>
            <a:prstDash val="solid"/>
          </a:ln>
        </p:spPr>
        <p:txBody>
          <a:bodyPr anchor="ctr"/>
          <a:lstStyle/>
          <a:p>
            <a:pPr algn="ctr">
              <a:buNone/>
              <a:defRPr sz="2025" b="1" i="0">
                <a:solidFill>
                  <a:srgbClr val="121212"/>
                </a:solidFill>
              </a:defRPr>
            </a:pPr>
            <a:r>
              <a:rPr sz="2025" b="1" i="0">
                <a:solidFill>
                  <a:srgbClr val="121212"/>
                </a:solidFill>
              </a:rPr>
              <a:t>LOKAAL</a:t>
            </a:r>
          </a:p>
          <a:p>
            <a:pPr algn="ctr">
              <a:buNone/>
              <a:defRPr sz="2025" b="1" i="0">
                <a:solidFill>
                  <a:srgbClr val="121212"/>
                </a:solidFill>
              </a:defRPr>
            </a:pPr>
            <a:r>
              <a:rPr sz="2025" b="1" i="0">
                <a:solidFill>
                  <a:srgbClr val="121212"/>
                </a:solidFill>
              </a:rPr>
              <a:t>RELEVANT</a:t>
            </a:r>
          </a:p>
        </p:txBody>
      </p:sp>
      <p:sp>
        <p:nvSpPr>
          <p:cNvPr id="24" name="Rechthoek 23">
            <a:extLst>
              <a:ext uri="{FF2B5EF4-FFF2-40B4-BE49-F238E27FC236}">
                <a16:creationId xmlns:a16="http://schemas.microsoft.com/office/drawing/2014/main" id="{E8BA2191-AD1B-49BE-AD2B-86AA217DFD25}"/>
              </a:ext>
            </a:extLst>
          </p:cNvPr>
          <p:cNvSpPr>
            <a:spLocks noGrp="1"/>
          </p:cNvSpPr>
          <p:nvPr/>
        </p:nvSpPr>
        <p:spPr>
          <a:xfrm>
            <a:off x="8715375" y="4905375"/>
            <a:ext cx="1828800" cy="428625"/>
          </a:xfrm>
          <a:prstGeom prst="rect">
            <a:avLst/>
          </a:prstGeom>
          <a:noFill/>
          <a:ln w="0">
            <a:noFill/>
            <a:prstDash val="solid"/>
          </a:ln>
        </p:spPr>
        <p:txBody>
          <a:bodyPr anchor="ctr"/>
          <a:lstStyle/>
          <a:p>
            <a:pPr algn="ctr">
              <a:buNone/>
              <a:defRPr sz="1200" b="1" i="0">
                <a:solidFill>
                  <a:srgbClr val="121212"/>
                </a:solidFill>
              </a:defRPr>
            </a:pPr>
            <a:r>
              <a:rPr sz="1200" b="1" i="0">
                <a:solidFill>
                  <a:srgbClr val="121212"/>
                </a:solidFill>
              </a:rPr>
              <a:t>zichtbaar in sport, business en community</a:t>
            </a:r>
          </a:p>
        </p:txBody>
      </p:sp>
    </p:spTree>
    <p:extLst>
      <p:ext uri="{BB962C8B-B14F-4D97-AF65-F5344CB8AC3E}">
        <p14:creationId xmlns:p14="http://schemas.microsoft.com/office/powerpoint/2010/main" val="11391219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hthoek 25">
            <a:extLst>
              <a:ext uri="{FF2B5EF4-FFF2-40B4-BE49-F238E27FC236}">
                <a16:creationId xmlns:a16="http://schemas.microsoft.com/office/drawing/2014/main" id="{DA0AECFB-BE56-4FFE-A444-D1984082E8F7}"/>
              </a:ext>
            </a:extLst>
          </p:cNvPr>
          <p:cNvSpPr>
            <a:spLocks noGrp="1"/>
          </p:cNvSpPr>
          <p:nvPr/>
        </p:nvSpPr>
        <p:spPr>
          <a:xfrm>
            <a:off x="0" y="0"/>
            <a:ext cx="133350" cy="6858000"/>
          </a:xfrm>
          <a:prstGeom prst="rect">
            <a:avLst/>
          </a:prstGeom>
          <a:solidFill>
            <a:srgbClr val="F47B20"/>
          </a:solidFill>
          <a:ln w="0">
            <a:noFill/>
            <a:prstDash val="solid"/>
          </a:ln>
        </p:spPr>
        <p:txBody>
          <a:bodyPr/>
          <a:lstStyle/>
          <a:p>
            <a:endParaRPr/>
          </a:p>
        </p:txBody>
      </p:sp>
      <p:sp>
        <p:nvSpPr>
          <p:cNvPr id="2" name="Rechthoek 1">
            <a:extLst>
              <a:ext uri="{FF2B5EF4-FFF2-40B4-BE49-F238E27FC236}">
                <a16:creationId xmlns:a16="http://schemas.microsoft.com/office/drawing/2014/main" id="{3D69F74F-A8B5-4843-9B80-22C4EB3F7507}"/>
              </a:ext>
            </a:extLst>
          </p:cNvPr>
          <p:cNvSpPr>
            <a:spLocks noGrp="1"/>
          </p:cNvSpPr>
          <p:nvPr/>
        </p:nvSpPr>
        <p:spPr>
          <a:xfrm>
            <a:off x="685800" y="285750"/>
            <a:ext cx="5715000" cy="228600"/>
          </a:xfrm>
          <a:prstGeom prst="rect">
            <a:avLst/>
          </a:prstGeom>
          <a:noFill/>
          <a:ln w="0">
            <a:noFill/>
            <a:prstDash val="solid"/>
          </a:ln>
        </p:spPr>
        <p:txBody>
          <a:bodyPr anchor="ctr"/>
          <a:lstStyle/>
          <a:p>
            <a:pPr algn="l">
              <a:buNone/>
              <a:defRPr sz="900" b="1">
                <a:solidFill>
                  <a:srgbClr val="F47B20"/>
                </a:solidFill>
              </a:defRPr>
            </a:pPr>
            <a:r>
              <a:rPr sz="900" b="1">
                <a:solidFill>
                  <a:srgbClr val="F47B20"/>
                </a:solidFill>
              </a:rPr>
              <a:t>PARTNERSHIP</a:t>
            </a:r>
          </a:p>
        </p:txBody>
      </p:sp>
      <p:sp>
        <p:nvSpPr>
          <p:cNvPr id="3" name="Rechthoek 2">
            <a:extLst>
              <a:ext uri="{FF2B5EF4-FFF2-40B4-BE49-F238E27FC236}">
                <a16:creationId xmlns:a16="http://schemas.microsoft.com/office/drawing/2014/main" id="{CA8CF692-B783-4E40-9176-AECE7BCF9469}"/>
              </a:ext>
            </a:extLst>
          </p:cNvPr>
          <p:cNvSpPr>
            <a:spLocks noGrp="1"/>
          </p:cNvSpPr>
          <p:nvPr/>
        </p:nvSpPr>
        <p:spPr>
          <a:xfrm>
            <a:off x="685800" y="6438900"/>
            <a:ext cx="10820400" cy="9525"/>
          </a:xfrm>
          <a:prstGeom prst="rect">
            <a:avLst/>
          </a:prstGeom>
          <a:solidFill>
            <a:srgbClr val="D9D9D6"/>
          </a:solidFill>
          <a:ln w="0">
            <a:noFill/>
            <a:prstDash val="solid"/>
          </a:ln>
        </p:spPr>
        <p:txBody>
          <a:bodyPr/>
          <a:lstStyle/>
          <a:p>
            <a:endParaRPr/>
          </a:p>
        </p:txBody>
      </p:sp>
      <p:sp>
        <p:nvSpPr>
          <p:cNvPr id="4" name="Rechthoek 3">
            <a:extLst>
              <a:ext uri="{FF2B5EF4-FFF2-40B4-BE49-F238E27FC236}">
                <a16:creationId xmlns:a16="http://schemas.microsoft.com/office/drawing/2014/main" id="{F2EF61C3-7D9B-4657-AF47-9ECF2E3566BB}"/>
              </a:ext>
            </a:extLst>
          </p:cNvPr>
          <p:cNvSpPr>
            <a:spLocks noGrp="1"/>
          </p:cNvSpPr>
          <p:nvPr/>
        </p:nvSpPr>
        <p:spPr>
          <a:xfrm>
            <a:off x="685800" y="6524625"/>
            <a:ext cx="7239000" cy="171450"/>
          </a:xfrm>
          <a:prstGeom prst="rect">
            <a:avLst/>
          </a:prstGeom>
          <a:noFill/>
          <a:ln w="0">
            <a:noFill/>
            <a:prstDash val="solid"/>
          </a:ln>
        </p:spPr>
        <p:txBody>
          <a:bodyPr anchor="ctr"/>
          <a:lstStyle/>
          <a:p>
            <a:pPr>
              <a:buNone/>
              <a:defRPr sz="750" b="0" i="0">
                <a:solidFill>
                  <a:srgbClr val="999995"/>
                </a:solidFill>
              </a:defRPr>
            </a:pPr>
            <a:r>
              <a:rPr sz="750">
                <a:solidFill>
                  <a:srgbClr val="999995"/>
                </a:solidFill>
              </a:rPr>
              <a:t>BASKET WILLEBROEK  •  SPONSOR EN PARTNERSHIP 2026–2027</a:t>
            </a:r>
          </a:p>
        </p:txBody>
      </p:sp>
      <p:sp>
        <p:nvSpPr>
          <p:cNvPr id="5" name="Rechthoek 4">
            <a:extLst>
              <a:ext uri="{FF2B5EF4-FFF2-40B4-BE49-F238E27FC236}">
                <a16:creationId xmlns:a16="http://schemas.microsoft.com/office/drawing/2014/main" id="{00753302-6231-42EB-BC30-49A4DF5C95F3}"/>
              </a:ext>
            </a:extLst>
          </p:cNvPr>
          <p:cNvSpPr>
            <a:spLocks noGrp="1"/>
          </p:cNvSpPr>
          <p:nvPr/>
        </p:nvSpPr>
        <p:spPr>
          <a:xfrm>
            <a:off x="11049000" y="6524625"/>
            <a:ext cx="457200" cy="171450"/>
          </a:xfrm>
          <a:prstGeom prst="rect">
            <a:avLst/>
          </a:prstGeom>
          <a:noFill/>
          <a:ln w="0">
            <a:noFill/>
            <a:prstDash val="solid"/>
          </a:ln>
        </p:spPr>
        <p:txBody>
          <a:bodyPr anchor="ctr"/>
          <a:lstStyle/>
          <a:p>
            <a:pPr algn="r">
              <a:buNone/>
              <a:defRPr sz="750" b="1">
                <a:solidFill>
                  <a:srgbClr val="8A8A86"/>
                </a:solidFill>
              </a:defRPr>
            </a:pPr>
            <a:r>
              <a:rPr sz="750" b="1">
                <a:solidFill>
                  <a:srgbClr val="8A8A86"/>
                </a:solidFill>
              </a:rPr>
              <a:t>6</a:t>
            </a:r>
          </a:p>
        </p:txBody>
      </p:sp>
      <p:sp>
        <p:nvSpPr>
          <p:cNvPr id="6" name="Rechthoek 5">
            <a:extLst>
              <a:ext uri="{FF2B5EF4-FFF2-40B4-BE49-F238E27FC236}">
                <a16:creationId xmlns:a16="http://schemas.microsoft.com/office/drawing/2014/main" id="{F76F3F2D-A74E-4B05-A4F0-B623D150F7B8}"/>
              </a:ext>
            </a:extLst>
          </p:cNvPr>
          <p:cNvSpPr>
            <a:spLocks noGrp="1"/>
          </p:cNvSpPr>
          <p:nvPr/>
        </p:nvSpPr>
        <p:spPr>
          <a:xfrm>
            <a:off x="685800" y="647700"/>
            <a:ext cx="10287000" cy="609600"/>
          </a:xfrm>
          <a:prstGeom prst="rect">
            <a:avLst/>
          </a:prstGeom>
          <a:noFill/>
          <a:ln w="0">
            <a:noFill/>
            <a:prstDash val="solid"/>
          </a:ln>
        </p:spPr>
        <p:txBody>
          <a:bodyPr anchor="ctr"/>
          <a:lstStyle/>
          <a:p>
            <a:pPr algn="l">
              <a:buNone/>
              <a:defRPr sz="2700" b="1">
                <a:solidFill>
                  <a:srgbClr val="111111"/>
                </a:solidFill>
              </a:defRPr>
            </a:pPr>
            <a:r>
              <a:rPr sz="2700" b="1">
                <a:solidFill>
                  <a:srgbClr val="111111"/>
                </a:solidFill>
              </a:rPr>
              <a:t>Meer dan een logo</a:t>
            </a:r>
          </a:p>
        </p:txBody>
      </p:sp>
      <p:sp>
        <p:nvSpPr>
          <p:cNvPr id="7" name="Rechthoek 6">
            <a:extLst>
              <a:ext uri="{FF2B5EF4-FFF2-40B4-BE49-F238E27FC236}">
                <a16:creationId xmlns:a16="http://schemas.microsoft.com/office/drawing/2014/main" id="{4B6A50AC-ADAF-44E9-B1D0-7D6E30136B3F}"/>
              </a:ext>
            </a:extLst>
          </p:cNvPr>
          <p:cNvSpPr>
            <a:spLocks noGrp="1"/>
          </p:cNvSpPr>
          <p:nvPr/>
        </p:nvSpPr>
        <p:spPr>
          <a:xfrm>
            <a:off x="685800" y="1219200"/>
            <a:ext cx="10287000" cy="400050"/>
          </a:xfrm>
          <a:prstGeom prst="rect">
            <a:avLst/>
          </a:prstGeom>
          <a:noFill/>
          <a:ln w="0">
            <a:noFill/>
            <a:prstDash val="solid"/>
          </a:ln>
        </p:spPr>
        <p:txBody>
          <a:bodyPr anchor="ctr"/>
          <a:lstStyle/>
          <a:p>
            <a:pPr algn="l">
              <a:buNone/>
              <a:defRPr sz="1350" b="0">
                <a:solidFill>
                  <a:srgbClr val="666666"/>
                </a:solidFill>
              </a:defRPr>
            </a:pPr>
            <a:r>
              <a:rPr sz="1350" b="0">
                <a:solidFill>
                  <a:srgbClr val="666666"/>
                </a:solidFill>
              </a:rPr>
              <a:t>Een partnership wordt afgestemd op uw doelstellingen, doelgroep en budget.</a:t>
            </a:r>
          </a:p>
        </p:txBody>
      </p:sp>
      <p:sp>
        <p:nvSpPr>
          <p:cNvPr id="8" name="Rechthoek 7">
            <a:extLst>
              <a:ext uri="{FF2B5EF4-FFF2-40B4-BE49-F238E27FC236}">
                <a16:creationId xmlns:a16="http://schemas.microsoft.com/office/drawing/2014/main" id="{F2C8A6FA-757D-4624-9453-731716B59437}"/>
              </a:ext>
            </a:extLst>
          </p:cNvPr>
          <p:cNvSpPr>
            <a:spLocks noGrp="1"/>
          </p:cNvSpPr>
          <p:nvPr/>
        </p:nvSpPr>
        <p:spPr>
          <a:xfrm>
            <a:off x="685800" y="1809750"/>
            <a:ext cx="3143250" cy="266700"/>
          </a:xfrm>
          <a:prstGeom prst="rect">
            <a:avLst/>
          </a:prstGeom>
          <a:noFill/>
          <a:ln w="0">
            <a:noFill/>
            <a:prstDash val="solid"/>
          </a:ln>
        </p:spPr>
        <p:txBody>
          <a:bodyPr anchor="ctr"/>
          <a:lstStyle/>
          <a:p>
            <a:pPr algn="l">
              <a:buNone/>
              <a:defRPr sz="1125" b="1">
                <a:solidFill>
                  <a:srgbClr val="F47B20"/>
                </a:solidFill>
              </a:defRPr>
            </a:pPr>
            <a:r>
              <a:rPr sz="1125" b="1">
                <a:solidFill>
                  <a:srgbClr val="F47B20"/>
                </a:solidFill>
              </a:rPr>
              <a:t>ZICHTBAARHEID</a:t>
            </a:r>
          </a:p>
        </p:txBody>
      </p:sp>
      <p:sp>
        <p:nvSpPr>
          <p:cNvPr id="9" name="Rechthoek 8">
            <a:extLst>
              <a:ext uri="{FF2B5EF4-FFF2-40B4-BE49-F238E27FC236}">
                <a16:creationId xmlns:a16="http://schemas.microsoft.com/office/drawing/2014/main" id="{4B2F778F-6819-4523-9845-1B777596B60F}"/>
              </a:ext>
            </a:extLst>
          </p:cNvPr>
          <p:cNvSpPr>
            <a:spLocks noGrp="1"/>
          </p:cNvSpPr>
          <p:nvPr/>
        </p:nvSpPr>
        <p:spPr>
          <a:xfrm>
            <a:off x="685800" y="2171700"/>
            <a:ext cx="3143250" cy="781050"/>
          </a:xfrm>
          <a:prstGeom prst="rect">
            <a:avLst/>
          </a:prstGeom>
          <a:noFill/>
          <a:ln w="0">
            <a:noFill/>
            <a:prstDash val="solid"/>
          </a:ln>
        </p:spPr>
        <p:txBody>
          <a:bodyPr anchor="ctr"/>
          <a:lstStyle/>
          <a:p>
            <a:pPr algn="l">
              <a:buNone/>
              <a:defRPr sz="1425" b="1">
                <a:solidFill>
                  <a:srgbClr val="111111"/>
                </a:solidFill>
              </a:defRPr>
            </a:pPr>
            <a:r>
              <a:rPr sz="1425" b="1">
                <a:solidFill>
                  <a:srgbClr val="111111"/>
                </a:solidFill>
              </a:rPr>
              <a:t>In de sporthal, online, op kledij en tijdens wedstrijden</a:t>
            </a:r>
          </a:p>
        </p:txBody>
      </p:sp>
      <p:sp>
        <p:nvSpPr>
          <p:cNvPr id="10" name="Rechthoek 9">
            <a:extLst>
              <a:ext uri="{FF2B5EF4-FFF2-40B4-BE49-F238E27FC236}">
                <a16:creationId xmlns:a16="http://schemas.microsoft.com/office/drawing/2014/main" id="{5002F125-7204-4880-ACA6-405055534EAB}"/>
              </a:ext>
            </a:extLst>
          </p:cNvPr>
          <p:cNvSpPr>
            <a:spLocks noGrp="1"/>
          </p:cNvSpPr>
          <p:nvPr/>
        </p:nvSpPr>
        <p:spPr>
          <a:xfrm>
            <a:off x="685800" y="3067050"/>
            <a:ext cx="2952750" cy="19050"/>
          </a:xfrm>
          <a:prstGeom prst="rect">
            <a:avLst/>
          </a:prstGeom>
          <a:solidFill>
            <a:srgbClr val="D9D9D6"/>
          </a:solidFill>
          <a:ln w="0">
            <a:noFill/>
            <a:prstDash val="solid"/>
          </a:ln>
        </p:spPr>
        <p:txBody>
          <a:bodyPr/>
          <a:lstStyle/>
          <a:p>
            <a:endParaRPr/>
          </a:p>
        </p:txBody>
      </p:sp>
      <p:sp>
        <p:nvSpPr>
          <p:cNvPr id="11" name="Rechthoek 10">
            <a:extLst>
              <a:ext uri="{FF2B5EF4-FFF2-40B4-BE49-F238E27FC236}">
                <a16:creationId xmlns:a16="http://schemas.microsoft.com/office/drawing/2014/main" id="{484F9852-C0EA-4CC4-A7D6-35A32B757016}"/>
              </a:ext>
            </a:extLst>
          </p:cNvPr>
          <p:cNvSpPr>
            <a:spLocks noGrp="1"/>
          </p:cNvSpPr>
          <p:nvPr/>
        </p:nvSpPr>
        <p:spPr>
          <a:xfrm>
            <a:off x="4162425" y="1809750"/>
            <a:ext cx="3143250" cy="266700"/>
          </a:xfrm>
          <a:prstGeom prst="rect">
            <a:avLst/>
          </a:prstGeom>
          <a:noFill/>
          <a:ln w="0">
            <a:noFill/>
            <a:prstDash val="solid"/>
          </a:ln>
        </p:spPr>
        <p:txBody>
          <a:bodyPr anchor="ctr"/>
          <a:lstStyle/>
          <a:p>
            <a:pPr algn="l">
              <a:buNone/>
              <a:defRPr sz="1125" b="1">
                <a:solidFill>
                  <a:srgbClr val="F47B20"/>
                </a:solidFill>
              </a:defRPr>
            </a:pPr>
            <a:r>
              <a:rPr sz="1125" b="1">
                <a:solidFill>
                  <a:srgbClr val="F47B20"/>
                </a:solidFill>
              </a:rPr>
              <a:t>HOSPITALITY</a:t>
            </a:r>
          </a:p>
        </p:txBody>
      </p:sp>
      <p:sp>
        <p:nvSpPr>
          <p:cNvPr id="12" name="Rechthoek 11">
            <a:extLst>
              <a:ext uri="{FF2B5EF4-FFF2-40B4-BE49-F238E27FC236}">
                <a16:creationId xmlns:a16="http://schemas.microsoft.com/office/drawing/2014/main" id="{359B5D89-E910-4B77-A44D-EEED28655783}"/>
              </a:ext>
            </a:extLst>
          </p:cNvPr>
          <p:cNvSpPr>
            <a:spLocks noGrp="1"/>
          </p:cNvSpPr>
          <p:nvPr/>
        </p:nvSpPr>
        <p:spPr>
          <a:xfrm>
            <a:off x="4162425" y="2171700"/>
            <a:ext cx="3143250" cy="781050"/>
          </a:xfrm>
          <a:prstGeom prst="rect">
            <a:avLst/>
          </a:prstGeom>
          <a:noFill/>
          <a:ln w="0">
            <a:noFill/>
            <a:prstDash val="solid"/>
          </a:ln>
        </p:spPr>
        <p:txBody>
          <a:bodyPr anchor="ctr"/>
          <a:lstStyle/>
          <a:p>
            <a:pPr algn="l">
              <a:buNone/>
              <a:defRPr sz="1425" b="1">
                <a:solidFill>
                  <a:srgbClr val="111111"/>
                </a:solidFill>
              </a:defRPr>
            </a:pPr>
            <a:r>
              <a:rPr sz="1425" b="1">
                <a:solidFill>
                  <a:srgbClr val="111111"/>
                </a:solidFill>
              </a:rPr>
              <a:t>Klanten en relaties ontvangen in een sportieve omgeving</a:t>
            </a:r>
          </a:p>
        </p:txBody>
      </p:sp>
      <p:sp>
        <p:nvSpPr>
          <p:cNvPr id="13" name="Rechthoek 12">
            <a:extLst>
              <a:ext uri="{FF2B5EF4-FFF2-40B4-BE49-F238E27FC236}">
                <a16:creationId xmlns:a16="http://schemas.microsoft.com/office/drawing/2014/main" id="{074B0375-986A-45AD-9868-BC1A1CD63903}"/>
              </a:ext>
            </a:extLst>
          </p:cNvPr>
          <p:cNvSpPr>
            <a:spLocks noGrp="1"/>
          </p:cNvSpPr>
          <p:nvPr/>
        </p:nvSpPr>
        <p:spPr>
          <a:xfrm>
            <a:off x="4162425" y="3067050"/>
            <a:ext cx="2952750" cy="19050"/>
          </a:xfrm>
          <a:prstGeom prst="rect">
            <a:avLst/>
          </a:prstGeom>
          <a:solidFill>
            <a:srgbClr val="D9D9D6"/>
          </a:solidFill>
          <a:ln w="0">
            <a:noFill/>
            <a:prstDash val="solid"/>
          </a:ln>
        </p:spPr>
        <p:txBody>
          <a:bodyPr/>
          <a:lstStyle/>
          <a:p>
            <a:endParaRPr/>
          </a:p>
        </p:txBody>
      </p:sp>
      <p:sp>
        <p:nvSpPr>
          <p:cNvPr id="14" name="Rechthoek 13">
            <a:extLst>
              <a:ext uri="{FF2B5EF4-FFF2-40B4-BE49-F238E27FC236}">
                <a16:creationId xmlns:a16="http://schemas.microsoft.com/office/drawing/2014/main" id="{EA7701BB-BE77-46FC-BC32-72C83A02E8A1}"/>
              </a:ext>
            </a:extLst>
          </p:cNvPr>
          <p:cNvSpPr>
            <a:spLocks noGrp="1"/>
          </p:cNvSpPr>
          <p:nvPr/>
        </p:nvSpPr>
        <p:spPr>
          <a:xfrm>
            <a:off x="7639050" y="1809750"/>
            <a:ext cx="3143250" cy="266700"/>
          </a:xfrm>
          <a:prstGeom prst="rect">
            <a:avLst/>
          </a:prstGeom>
          <a:noFill/>
          <a:ln w="0">
            <a:noFill/>
            <a:prstDash val="solid"/>
          </a:ln>
        </p:spPr>
        <p:txBody>
          <a:bodyPr anchor="ctr"/>
          <a:lstStyle/>
          <a:p>
            <a:pPr algn="l">
              <a:buNone/>
              <a:defRPr sz="1125" b="1">
                <a:solidFill>
                  <a:srgbClr val="F47B20"/>
                </a:solidFill>
              </a:defRPr>
            </a:pPr>
            <a:r>
              <a:rPr sz="1125" b="1">
                <a:solidFill>
                  <a:srgbClr val="F47B20"/>
                </a:solidFill>
              </a:rPr>
              <a:t>BUSINESS</a:t>
            </a:r>
          </a:p>
        </p:txBody>
      </p:sp>
      <p:sp>
        <p:nvSpPr>
          <p:cNvPr id="15" name="Rechthoek 14">
            <a:extLst>
              <a:ext uri="{FF2B5EF4-FFF2-40B4-BE49-F238E27FC236}">
                <a16:creationId xmlns:a16="http://schemas.microsoft.com/office/drawing/2014/main" id="{50517EB5-72CA-4F98-B500-3485EF471EAD}"/>
              </a:ext>
            </a:extLst>
          </p:cNvPr>
          <p:cNvSpPr>
            <a:spLocks noGrp="1"/>
          </p:cNvSpPr>
          <p:nvPr/>
        </p:nvSpPr>
        <p:spPr>
          <a:xfrm>
            <a:off x="7639050" y="2171700"/>
            <a:ext cx="3143250" cy="781050"/>
          </a:xfrm>
          <a:prstGeom prst="rect">
            <a:avLst/>
          </a:prstGeom>
          <a:noFill/>
          <a:ln w="0">
            <a:noFill/>
            <a:prstDash val="solid"/>
          </a:ln>
        </p:spPr>
        <p:txBody>
          <a:bodyPr anchor="ctr"/>
          <a:lstStyle/>
          <a:p>
            <a:pPr algn="l">
              <a:buNone/>
              <a:defRPr sz="1425" b="1">
                <a:solidFill>
                  <a:srgbClr val="111111"/>
                </a:solidFill>
              </a:defRPr>
            </a:pPr>
            <a:r>
              <a:rPr sz="1425" b="1">
                <a:solidFill>
                  <a:srgbClr val="111111"/>
                </a:solidFill>
              </a:rPr>
              <a:t>Ontmoeting via onze Business Club en het ondernemersnetwerk</a:t>
            </a:r>
          </a:p>
        </p:txBody>
      </p:sp>
      <p:sp>
        <p:nvSpPr>
          <p:cNvPr id="16" name="Rechthoek 15">
            <a:extLst>
              <a:ext uri="{FF2B5EF4-FFF2-40B4-BE49-F238E27FC236}">
                <a16:creationId xmlns:a16="http://schemas.microsoft.com/office/drawing/2014/main" id="{E43C3489-CCD3-4B69-ABCB-E4B3BCB24949}"/>
              </a:ext>
            </a:extLst>
          </p:cNvPr>
          <p:cNvSpPr>
            <a:spLocks noGrp="1"/>
          </p:cNvSpPr>
          <p:nvPr/>
        </p:nvSpPr>
        <p:spPr>
          <a:xfrm>
            <a:off x="7639050" y="3067050"/>
            <a:ext cx="2952750" cy="19050"/>
          </a:xfrm>
          <a:prstGeom prst="rect">
            <a:avLst/>
          </a:prstGeom>
          <a:solidFill>
            <a:srgbClr val="D9D9D6"/>
          </a:solidFill>
          <a:ln w="0">
            <a:noFill/>
            <a:prstDash val="solid"/>
          </a:ln>
        </p:spPr>
        <p:txBody>
          <a:bodyPr/>
          <a:lstStyle/>
          <a:p>
            <a:endParaRPr/>
          </a:p>
        </p:txBody>
      </p:sp>
      <p:sp>
        <p:nvSpPr>
          <p:cNvPr id="17" name="Rechthoek 16">
            <a:extLst>
              <a:ext uri="{FF2B5EF4-FFF2-40B4-BE49-F238E27FC236}">
                <a16:creationId xmlns:a16="http://schemas.microsoft.com/office/drawing/2014/main" id="{0E8EEBAA-3297-4423-93A2-91BDAD7328D5}"/>
              </a:ext>
            </a:extLst>
          </p:cNvPr>
          <p:cNvSpPr>
            <a:spLocks noGrp="1"/>
          </p:cNvSpPr>
          <p:nvPr/>
        </p:nvSpPr>
        <p:spPr>
          <a:xfrm>
            <a:off x="685800" y="3524250"/>
            <a:ext cx="3143250" cy="266700"/>
          </a:xfrm>
          <a:prstGeom prst="rect">
            <a:avLst/>
          </a:prstGeom>
          <a:noFill/>
          <a:ln w="0">
            <a:noFill/>
            <a:prstDash val="solid"/>
          </a:ln>
        </p:spPr>
        <p:txBody>
          <a:bodyPr anchor="ctr"/>
          <a:lstStyle/>
          <a:p>
            <a:pPr algn="l">
              <a:buNone/>
              <a:defRPr sz="1125" b="1">
                <a:solidFill>
                  <a:srgbClr val="F47B20"/>
                </a:solidFill>
              </a:defRPr>
            </a:pPr>
            <a:r>
              <a:rPr sz="1125" b="1">
                <a:solidFill>
                  <a:srgbClr val="F47B20"/>
                </a:solidFill>
              </a:rPr>
              <a:t>CONTENT</a:t>
            </a:r>
          </a:p>
        </p:txBody>
      </p:sp>
      <p:sp>
        <p:nvSpPr>
          <p:cNvPr id="18" name="Rechthoek 17">
            <a:extLst>
              <a:ext uri="{FF2B5EF4-FFF2-40B4-BE49-F238E27FC236}">
                <a16:creationId xmlns:a16="http://schemas.microsoft.com/office/drawing/2014/main" id="{8CF5BB98-9A17-4B91-BC73-29637CD7D59B}"/>
              </a:ext>
            </a:extLst>
          </p:cNvPr>
          <p:cNvSpPr>
            <a:spLocks noGrp="1"/>
          </p:cNvSpPr>
          <p:nvPr/>
        </p:nvSpPr>
        <p:spPr>
          <a:xfrm>
            <a:off x="685800" y="3886200"/>
            <a:ext cx="3143250" cy="781050"/>
          </a:xfrm>
          <a:prstGeom prst="rect">
            <a:avLst/>
          </a:prstGeom>
          <a:noFill/>
          <a:ln w="0">
            <a:noFill/>
            <a:prstDash val="solid"/>
          </a:ln>
        </p:spPr>
        <p:txBody>
          <a:bodyPr anchor="ctr"/>
          <a:lstStyle/>
          <a:p>
            <a:pPr algn="l">
              <a:buNone/>
              <a:defRPr sz="1425" b="1">
                <a:solidFill>
                  <a:srgbClr val="111111"/>
                </a:solidFill>
              </a:defRPr>
            </a:pPr>
            <a:r>
              <a:rPr sz="1425" b="1">
                <a:solidFill>
                  <a:srgbClr val="111111"/>
                </a:solidFill>
              </a:rPr>
              <a:t>Authentieke verhalen, video, sociale media en campagnes</a:t>
            </a:r>
          </a:p>
        </p:txBody>
      </p:sp>
      <p:sp>
        <p:nvSpPr>
          <p:cNvPr id="19" name="Rechthoek 18">
            <a:extLst>
              <a:ext uri="{FF2B5EF4-FFF2-40B4-BE49-F238E27FC236}">
                <a16:creationId xmlns:a16="http://schemas.microsoft.com/office/drawing/2014/main" id="{7FEF07D7-A3C1-454F-BF61-C91A330AF31C}"/>
              </a:ext>
            </a:extLst>
          </p:cNvPr>
          <p:cNvSpPr>
            <a:spLocks noGrp="1"/>
          </p:cNvSpPr>
          <p:nvPr/>
        </p:nvSpPr>
        <p:spPr>
          <a:xfrm>
            <a:off x="685800" y="4781550"/>
            <a:ext cx="2952750" cy="19050"/>
          </a:xfrm>
          <a:prstGeom prst="rect">
            <a:avLst/>
          </a:prstGeom>
          <a:solidFill>
            <a:srgbClr val="D9D9D6"/>
          </a:solidFill>
          <a:ln w="0">
            <a:noFill/>
            <a:prstDash val="solid"/>
          </a:ln>
        </p:spPr>
        <p:txBody>
          <a:bodyPr/>
          <a:lstStyle/>
          <a:p>
            <a:endParaRPr/>
          </a:p>
        </p:txBody>
      </p:sp>
      <p:sp>
        <p:nvSpPr>
          <p:cNvPr id="20" name="Rechthoek 19">
            <a:extLst>
              <a:ext uri="{FF2B5EF4-FFF2-40B4-BE49-F238E27FC236}">
                <a16:creationId xmlns:a16="http://schemas.microsoft.com/office/drawing/2014/main" id="{13CA606C-61DC-41D3-A2B4-93F236675079}"/>
              </a:ext>
            </a:extLst>
          </p:cNvPr>
          <p:cNvSpPr>
            <a:spLocks noGrp="1"/>
          </p:cNvSpPr>
          <p:nvPr/>
        </p:nvSpPr>
        <p:spPr>
          <a:xfrm>
            <a:off x="4162425" y="3524250"/>
            <a:ext cx="3143250" cy="266700"/>
          </a:xfrm>
          <a:prstGeom prst="rect">
            <a:avLst/>
          </a:prstGeom>
          <a:noFill/>
          <a:ln w="0">
            <a:noFill/>
            <a:prstDash val="solid"/>
          </a:ln>
        </p:spPr>
        <p:txBody>
          <a:bodyPr anchor="ctr"/>
          <a:lstStyle/>
          <a:p>
            <a:pPr algn="l">
              <a:buNone/>
              <a:defRPr sz="1125" b="1">
                <a:solidFill>
                  <a:srgbClr val="F47B20"/>
                </a:solidFill>
              </a:defRPr>
            </a:pPr>
            <a:r>
              <a:rPr sz="1125" b="1">
                <a:solidFill>
                  <a:srgbClr val="F47B20"/>
                </a:solidFill>
              </a:rPr>
              <a:t>ACTIVATIE</a:t>
            </a:r>
          </a:p>
        </p:txBody>
      </p:sp>
      <p:sp>
        <p:nvSpPr>
          <p:cNvPr id="21" name="Rechthoek 20">
            <a:extLst>
              <a:ext uri="{FF2B5EF4-FFF2-40B4-BE49-F238E27FC236}">
                <a16:creationId xmlns:a16="http://schemas.microsoft.com/office/drawing/2014/main" id="{8B6B03CA-5492-48BD-906E-38F5A4FA3951}"/>
              </a:ext>
            </a:extLst>
          </p:cNvPr>
          <p:cNvSpPr>
            <a:spLocks noGrp="1"/>
          </p:cNvSpPr>
          <p:nvPr/>
        </p:nvSpPr>
        <p:spPr>
          <a:xfrm>
            <a:off x="4162425" y="3886200"/>
            <a:ext cx="3143250" cy="781050"/>
          </a:xfrm>
          <a:prstGeom prst="rect">
            <a:avLst/>
          </a:prstGeom>
          <a:noFill/>
          <a:ln w="0">
            <a:noFill/>
            <a:prstDash val="solid"/>
          </a:ln>
        </p:spPr>
        <p:txBody>
          <a:bodyPr anchor="ctr"/>
          <a:lstStyle/>
          <a:p>
            <a:pPr algn="l">
              <a:buNone/>
              <a:defRPr sz="1425" b="1">
                <a:solidFill>
                  <a:srgbClr val="111111"/>
                </a:solidFill>
              </a:defRPr>
            </a:pPr>
            <a:r>
              <a:rPr sz="1425" b="1">
                <a:solidFill>
                  <a:srgbClr val="111111"/>
                </a:solidFill>
              </a:rPr>
              <a:t>Sampling, matchconcepten en interactie met supporters</a:t>
            </a:r>
          </a:p>
        </p:txBody>
      </p:sp>
      <p:sp>
        <p:nvSpPr>
          <p:cNvPr id="22" name="Rechthoek 21">
            <a:extLst>
              <a:ext uri="{FF2B5EF4-FFF2-40B4-BE49-F238E27FC236}">
                <a16:creationId xmlns:a16="http://schemas.microsoft.com/office/drawing/2014/main" id="{89A170AE-BD35-4A16-BBA5-76FF335718F9}"/>
              </a:ext>
            </a:extLst>
          </p:cNvPr>
          <p:cNvSpPr>
            <a:spLocks noGrp="1"/>
          </p:cNvSpPr>
          <p:nvPr/>
        </p:nvSpPr>
        <p:spPr>
          <a:xfrm>
            <a:off x="4162425" y="4781550"/>
            <a:ext cx="2952750" cy="19050"/>
          </a:xfrm>
          <a:prstGeom prst="rect">
            <a:avLst/>
          </a:prstGeom>
          <a:solidFill>
            <a:srgbClr val="D9D9D6"/>
          </a:solidFill>
          <a:ln w="0">
            <a:noFill/>
            <a:prstDash val="solid"/>
          </a:ln>
        </p:spPr>
        <p:txBody>
          <a:bodyPr/>
          <a:lstStyle/>
          <a:p>
            <a:endParaRPr/>
          </a:p>
        </p:txBody>
      </p:sp>
      <p:sp>
        <p:nvSpPr>
          <p:cNvPr id="23" name="Rechthoek 22">
            <a:extLst>
              <a:ext uri="{FF2B5EF4-FFF2-40B4-BE49-F238E27FC236}">
                <a16:creationId xmlns:a16="http://schemas.microsoft.com/office/drawing/2014/main" id="{BFBC4C68-6734-4E7A-8CE4-44118D788284}"/>
              </a:ext>
            </a:extLst>
          </p:cNvPr>
          <p:cNvSpPr>
            <a:spLocks noGrp="1"/>
          </p:cNvSpPr>
          <p:nvPr/>
        </p:nvSpPr>
        <p:spPr>
          <a:xfrm>
            <a:off x="7639050" y="3524250"/>
            <a:ext cx="3143250" cy="266700"/>
          </a:xfrm>
          <a:prstGeom prst="rect">
            <a:avLst/>
          </a:prstGeom>
          <a:noFill/>
          <a:ln w="0">
            <a:noFill/>
            <a:prstDash val="solid"/>
          </a:ln>
        </p:spPr>
        <p:txBody>
          <a:bodyPr anchor="ctr"/>
          <a:lstStyle/>
          <a:p>
            <a:pPr algn="l">
              <a:buNone/>
              <a:defRPr sz="1125" b="1">
                <a:solidFill>
                  <a:srgbClr val="F47B20"/>
                </a:solidFill>
              </a:defRPr>
            </a:pPr>
            <a:r>
              <a:rPr sz="1125" b="1">
                <a:solidFill>
                  <a:srgbClr val="F47B20"/>
                </a:solidFill>
              </a:rPr>
              <a:t>IMPACT</a:t>
            </a:r>
          </a:p>
        </p:txBody>
      </p:sp>
      <p:sp>
        <p:nvSpPr>
          <p:cNvPr id="24" name="Rechthoek 23">
            <a:extLst>
              <a:ext uri="{FF2B5EF4-FFF2-40B4-BE49-F238E27FC236}">
                <a16:creationId xmlns:a16="http://schemas.microsoft.com/office/drawing/2014/main" id="{241588DB-5127-4F2B-974F-5A2433AD4A17}"/>
              </a:ext>
            </a:extLst>
          </p:cNvPr>
          <p:cNvSpPr>
            <a:spLocks noGrp="1"/>
          </p:cNvSpPr>
          <p:nvPr/>
        </p:nvSpPr>
        <p:spPr>
          <a:xfrm>
            <a:off x="7639050" y="3886200"/>
            <a:ext cx="3143250" cy="781050"/>
          </a:xfrm>
          <a:prstGeom prst="rect">
            <a:avLst/>
          </a:prstGeom>
          <a:noFill/>
          <a:ln w="0">
            <a:noFill/>
            <a:prstDash val="solid"/>
          </a:ln>
        </p:spPr>
        <p:txBody>
          <a:bodyPr anchor="ctr"/>
          <a:lstStyle/>
          <a:p>
            <a:pPr algn="l">
              <a:buNone/>
              <a:defRPr sz="1425" b="1">
                <a:solidFill>
                  <a:srgbClr val="111111"/>
                </a:solidFill>
              </a:defRPr>
            </a:pPr>
            <a:r>
              <a:rPr sz="1425" b="1">
                <a:solidFill>
                  <a:srgbClr val="111111"/>
                </a:solidFill>
              </a:rPr>
              <a:t>Investeren in jeugd, talentontwikkeling en lokale community</a:t>
            </a:r>
          </a:p>
        </p:txBody>
      </p:sp>
      <p:sp>
        <p:nvSpPr>
          <p:cNvPr id="25" name="Rechthoek 24">
            <a:extLst>
              <a:ext uri="{FF2B5EF4-FFF2-40B4-BE49-F238E27FC236}">
                <a16:creationId xmlns:a16="http://schemas.microsoft.com/office/drawing/2014/main" id="{B137EB37-A69C-4511-9DD3-2FBA096AFA2A}"/>
              </a:ext>
            </a:extLst>
          </p:cNvPr>
          <p:cNvSpPr>
            <a:spLocks noGrp="1"/>
          </p:cNvSpPr>
          <p:nvPr/>
        </p:nvSpPr>
        <p:spPr>
          <a:xfrm>
            <a:off x="7639050" y="4781550"/>
            <a:ext cx="2952750" cy="19050"/>
          </a:xfrm>
          <a:prstGeom prst="rect">
            <a:avLst/>
          </a:prstGeom>
          <a:solidFill>
            <a:srgbClr val="D9D9D6"/>
          </a:solidFill>
          <a:ln w="0">
            <a:noFill/>
            <a:prstDash val="solid"/>
          </a:ln>
        </p:spPr>
        <p:txBody>
          <a:bodyPr/>
          <a:lstStyle/>
          <a:p>
            <a:endParaRPr/>
          </a:p>
        </p:txBody>
      </p:sp>
    </p:spTree>
    <p:extLst>
      <p:ext uri="{BB962C8B-B14F-4D97-AF65-F5344CB8AC3E}">
        <p14:creationId xmlns:p14="http://schemas.microsoft.com/office/powerpoint/2010/main" val="1389826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 name="Rechthoek 23">
            <a:extLst>
              <a:ext uri="{FF2B5EF4-FFF2-40B4-BE49-F238E27FC236}">
                <a16:creationId xmlns:a16="http://schemas.microsoft.com/office/drawing/2014/main" id="{99708F01-E1AE-4379-8B0B-8BB094DEE6C0}"/>
              </a:ext>
            </a:extLst>
          </p:cNvPr>
          <p:cNvSpPr>
            <a:spLocks noGrp="1"/>
          </p:cNvSpPr>
          <p:nvPr/>
        </p:nvSpPr>
        <p:spPr>
          <a:xfrm>
            <a:off x="0" y="0"/>
            <a:ext cx="133350" cy="6858000"/>
          </a:xfrm>
          <a:prstGeom prst="rect">
            <a:avLst/>
          </a:prstGeom>
          <a:solidFill>
            <a:srgbClr val="FF7600"/>
          </a:solidFill>
          <a:ln w="0">
            <a:solidFill>
              <a:srgbClr val="FF7600"/>
            </a:solidFill>
            <a:prstDash val="solid"/>
          </a:ln>
        </p:spPr>
        <p:txBody>
          <a:bodyPr/>
          <a:lstStyle/>
          <a:p>
            <a:endParaRPr/>
          </a:p>
        </p:txBody>
      </p:sp>
      <p:sp>
        <p:nvSpPr>
          <p:cNvPr id="2" name="Rechthoek 1">
            <a:extLst>
              <a:ext uri="{FF2B5EF4-FFF2-40B4-BE49-F238E27FC236}">
                <a16:creationId xmlns:a16="http://schemas.microsoft.com/office/drawing/2014/main" id="{ABEACBA6-030C-4F0F-A9F4-222894C82D73}"/>
              </a:ext>
            </a:extLst>
          </p:cNvPr>
          <p:cNvSpPr>
            <a:spLocks noGrp="1"/>
          </p:cNvSpPr>
          <p:nvPr/>
        </p:nvSpPr>
        <p:spPr>
          <a:xfrm>
            <a:off x="781050" y="247650"/>
            <a:ext cx="4762500" cy="266700"/>
          </a:xfrm>
          <a:prstGeom prst="rect">
            <a:avLst/>
          </a:prstGeom>
          <a:noFill/>
          <a:ln w="0">
            <a:noFill/>
            <a:prstDash val="solid"/>
          </a:ln>
        </p:spPr>
        <p:txBody>
          <a:bodyPr anchor="ctr"/>
          <a:lstStyle/>
          <a:p>
            <a:pPr algn="l">
              <a:buNone/>
              <a:defRPr sz="900" b="1">
                <a:solidFill>
                  <a:srgbClr val="FF7600"/>
                </a:solidFill>
              </a:defRPr>
            </a:pPr>
            <a:r>
              <a:rPr sz="900" b="1">
                <a:solidFill>
                  <a:srgbClr val="FF7600"/>
                </a:solidFill>
              </a:rPr>
              <a:t>UW DOELSTELLING</a:t>
            </a:r>
          </a:p>
        </p:txBody>
      </p:sp>
      <p:sp>
        <p:nvSpPr>
          <p:cNvPr id="3" name="Rechthoek 2">
            <a:extLst>
              <a:ext uri="{FF2B5EF4-FFF2-40B4-BE49-F238E27FC236}">
                <a16:creationId xmlns:a16="http://schemas.microsoft.com/office/drawing/2014/main" id="{3A30BD38-D31A-4D64-8289-5C6D1B29FFA3}"/>
              </a:ext>
            </a:extLst>
          </p:cNvPr>
          <p:cNvSpPr>
            <a:spLocks noGrp="1"/>
          </p:cNvSpPr>
          <p:nvPr/>
        </p:nvSpPr>
        <p:spPr>
          <a:xfrm>
            <a:off x="781050" y="638175"/>
            <a:ext cx="10287000" cy="571500"/>
          </a:xfrm>
          <a:prstGeom prst="rect">
            <a:avLst/>
          </a:prstGeom>
          <a:noFill/>
          <a:ln w="0">
            <a:noFill/>
            <a:prstDash val="solid"/>
          </a:ln>
        </p:spPr>
        <p:txBody>
          <a:bodyPr anchor="ctr"/>
          <a:lstStyle/>
          <a:p>
            <a:pPr algn="l">
              <a:buNone/>
              <a:defRPr sz="2700" b="1">
                <a:solidFill>
                  <a:srgbClr val="111111"/>
                </a:solidFill>
              </a:defRPr>
            </a:pPr>
            <a:r>
              <a:rPr sz="2700" b="1">
                <a:solidFill>
                  <a:srgbClr val="111111"/>
                </a:solidFill>
              </a:rPr>
              <a:t>Kies de partnershiproute die bij uw doel past</a:t>
            </a:r>
          </a:p>
        </p:txBody>
      </p:sp>
      <p:sp>
        <p:nvSpPr>
          <p:cNvPr id="4" name="Rechthoek 3">
            <a:extLst>
              <a:ext uri="{FF2B5EF4-FFF2-40B4-BE49-F238E27FC236}">
                <a16:creationId xmlns:a16="http://schemas.microsoft.com/office/drawing/2014/main" id="{068A6108-C334-42FD-BA0A-363F90F89144}"/>
              </a:ext>
            </a:extLst>
          </p:cNvPr>
          <p:cNvSpPr>
            <a:spLocks noGrp="1"/>
          </p:cNvSpPr>
          <p:nvPr/>
        </p:nvSpPr>
        <p:spPr>
          <a:xfrm>
            <a:off x="685800" y="6438900"/>
            <a:ext cx="10820400" cy="9525"/>
          </a:xfrm>
          <a:prstGeom prst="rect">
            <a:avLst/>
          </a:prstGeom>
          <a:solidFill>
            <a:srgbClr val="D8D8D5"/>
          </a:solidFill>
          <a:ln w="0">
            <a:solidFill>
              <a:srgbClr val="D8D8D5"/>
            </a:solidFill>
            <a:prstDash val="solid"/>
          </a:ln>
        </p:spPr>
        <p:txBody>
          <a:bodyPr/>
          <a:lstStyle/>
          <a:p>
            <a:endParaRPr/>
          </a:p>
        </p:txBody>
      </p:sp>
      <p:sp>
        <p:nvSpPr>
          <p:cNvPr id="5" name="Rechthoek 4">
            <a:extLst>
              <a:ext uri="{FF2B5EF4-FFF2-40B4-BE49-F238E27FC236}">
                <a16:creationId xmlns:a16="http://schemas.microsoft.com/office/drawing/2014/main" id="{552C7195-25D2-4CEE-B4F7-ECB505D9CA03}"/>
              </a:ext>
            </a:extLst>
          </p:cNvPr>
          <p:cNvSpPr>
            <a:spLocks noGrp="1"/>
          </p:cNvSpPr>
          <p:nvPr/>
        </p:nvSpPr>
        <p:spPr>
          <a:xfrm>
            <a:off x="781050" y="6505575"/>
            <a:ext cx="5905500" cy="190500"/>
          </a:xfrm>
          <a:prstGeom prst="rect">
            <a:avLst/>
          </a:prstGeom>
          <a:noFill/>
          <a:ln w="0">
            <a:noFill/>
            <a:prstDash val="solid"/>
          </a:ln>
        </p:spPr>
        <p:txBody>
          <a:bodyPr anchor="ctr"/>
          <a:lstStyle/>
          <a:p>
            <a:pPr>
              <a:buNone/>
              <a:defRPr sz="750" b="0" i="0">
                <a:solidFill>
                  <a:srgbClr val="999995"/>
                </a:solidFill>
              </a:defRPr>
            </a:pPr>
            <a:r>
              <a:rPr sz="750">
                <a:solidFill>
                  <a:srgbClr val="999995"/>
                </a:solidFill>
              </a:rPr>
              <a:t>BASKET WILLEBROEK  •  SPONSOR EN PARTNERSHIP 2026–2027</a:t>
            </a:r>
          </a:p>
        </p:txBody>
      </p:sp>
      <p:sp>
        <p:nvSpPr>
          <p:cNvPr id="6" name="Rechthoek 5">
            <a:extLst>
              <a:ext uri="{FF2B5EF4-FFF2-40B4-BE49-F238E27FC236}">
                <a16:creationId xmlns:a16="http://schemas.microsoft.com/office/drawing/2014/main" id="{2088D379-1F62-4AB9-9488-2C6C9913CB71}"/>
              </a:ext>
            </a:extLst>
          </p:cNvPr>
          <p:cNvSpPr>
            <a:spLocks noGrp="1"/>
          </p:cNvSpPr>
          <p:nvPr/>
        </p:nvSpPr>
        <p:spPr>
          <a:xfrm>
            <a:off x="11049000" y="6505575"/>
            <a:ext cx="457200" cy="190500"/>
          </a:xfrm>
          <a:prstGeom prst="rect">
            <a:avLst/>
          </a:prstGeom>
          <a:noFill/>
          <a:ln w="0">
            <a:noFill/>
            <a:prstDash val="solid"/>
          </a:ln>
        </p:spPr>
        <p:txBody>
          <a:bodyPr anchor="ctr"/>
          <a:lstStyle/>
          <a:p>
            <a:pPr algn="r">
              <a:buNone/>
              <a:defRPr sz="750" b="0">
                <a:solidFill>
                  <a:srgbClr val="666666"/>
                </a:solidFill>
              </a:defRPr>
            </a:pPr>
            <a:r>
              <a:rPr sz="750" b="0">
                <a:solidFill>
                  <a:srgbClr val="666666"/>
                </a:solidFill>
              </a:rPr>
              <a:t>7</a:t>
            </a:r>
          </a:p>
        </p:txBody>
      </p:sp>
      <p:sp>
        <p:nvSpPr>
          <p:cNvPr id="7" name="Rechthoek 6">
            <a:extLst>
              <a:ext uri="{FF2B5EF4-FFF2-40B4-BE49-F238E27FC236}">
                <a16:creationId xmlns:a16="http://schemas.microsoft.com/office/drawing/2014/main" id="{DF883F58-BF4A-4638-8AA2-EE8D56D38E37}"/>
              </a:ext>
            </a:extLst>
          </p:cNvPr>
          <p:cNvSpPr>
            <a:spLocks noGrp="1"/>
          </p:cNvSpPr>
          <p:nvPr/>
        </p:nvSpPr>
        <p:spPr>
          <a:xfrm>
            <a:off x="781050" y="1257300"/>
            <a:ext cx="9525000" cy="285750"/>
          </a:xfrm>
          <a:prstGeom prst="rect">
            <a:avLst/>
          </a:prstGeom>
          <a:noFill/>
          <a:ln w="0">
            <a:noFill/>
            <a:prstDash val="solid"/>
          </a:ln>
        </p:spPr>
        <p:txBody>
          <a:bodyPr anchor="ctr"/>
          <a:lstStyle/>
          <a:p>
            <a:pPr algn="l">
              <a:buNone/>
              <a:defRPr sz="1350" b="0">
                <a:solidFill>
                  <a:srgbClr val="666666"/>
                </a:solidFill>
              </a:defRPr>
            </a:pPr>
            <a:r>
              <a:rPr sz="1350" b="0">
                <a:solidFill>
                  <a:srgbClr val="666666"/>
                </a:solidFill>
              </a:rPr>
              <a:t>Zes duidelijke keuzes. Maatwerk blijft mogelijk waar dat commercieel zinvol is.</a:t>
            </a:r>
          </a:p>
        </p:txBody>
      </p:sp>
      <p:sp>
        <p:nvSpPr>
          <p:cNvPr id="8" name="Rechthoek: afgeronde hoeken 7">
            <a:extLst>
              <a:ext uri="{FF2B5EF4-FFF2-40B4-BE49-F238E27FC236}">
                <a16:creationId xmlns:a16="http://schemas.microsoft.com/office/drawing/2014/main" id="{F61EA790-0349-4321-B063-6453E77A8D94}"/>
              </a:ext>
            </a:extLst>
          </p:cNvPr>
          <p:cNvSpPr>
            <a:spLocks noGrp="1"/>
          </p:cNvSpPr>
          <p:nvPr/>
        </p:nvSpPr>
        <p:spPr>
          <a:xfrm>
            <a:off x="685800" y="1809750"/>
            <a:ext cx="10096500" cy="723900"/>
          </a:xfrm>
          <a:prstGeom prst="roundRect">
            <a:avLst>
              <a:gd name="adj" fmla="val 10526"/>
            </a:avLst>
          </a:prstGeom>
          <a:solidFill>
            <a:srgbClr val="F2F2F1"/>
          </a:solidFill>
          <a:ln w="0">
            <a:solidFill>
              <a:srgbClr val="F2F2F1"/>
            </a:solidFill>
            <a:prstDash val="solid"/>
          </a:ln>
        </p:spPr>
        <p:txBody>
          <a:bodyPr/>
          <a:lstStyle/>
          <a:p>
            <a:endParaRPr/>
          </a:p>
        </p:txBody>
      </p:sp>
      <p:sp>
        <p:nvSpPr>
          <p:cNvPr id="9" name="Rechthoek 8">
            <a:extLst>
              <a:ext uri="{FF2B5EF4-FFF2-40B4-BE49-F238E27FC236}">
                <a16:creationId xmlns:a16="http://schemas.microsoft.com/office/drawing/2014/main" id="{9984C285-A4F7-44D5-9332-88F6AFF31693}"/>
              </a:ext>
            </a:extLst>
          </p:cNvPr>
          <p:cNvSpPr>
            <a:spLocks noGrp="1"/>
          </p:cNvSpPr>
          <p:nvPr/>
        </p:nvSpPr>
        <p:spPr>
          <a:xfrm>
            <a:off x="952500" y="1924050"/>
            <a:ext cx="3333750" cy="228600"/>
          </a:xfrm>
          <a:prstGeom prst="rect">
            <a:avLst/>
          </a:prstGeom>
          <a:noFill/>
          <a:ln w="0">
            <a:noFill/>
            <a:prstDash val="solid"/>
          </a:ln>
        </p:spPr>
        <p:txBody>
          <a:bodyPr anchor="ctr"/>
          <a:lstStyle/>
          <a:p>
            <a:pPr algn="l">
              <a:buNone/>
              <a:defRPr sz="1275" b="1">
                <a:solidFill>
                  <a:srgbClr val="111111"/>
                </a:solidFill>
              </a:defRPr>
            </a:pPr>
            <a:r>
              <a:rPr sz="1275" b="1">
                <a:solidFill>
                  <a:srgbClr val="111111"/>
                </a:solidFill>
              </a:rPr>
              <a:t>Zichtbaarheid en hospitality</a:t>
            </a:r>
          </a:p>
        </p:txBody>
      </p:sp>
      <p:sp>
        <p:nvSpPr>
          <p:cNvPr id="10" name="Rechthoek 9">
            <a:extLst>
              <a:ext uri="{FF2B5EF4-FFF2-40B4-BE49-F238E27FC236}">
                <a16:creationId xmlns:a16="http://schemas.microsoft.com/office/drawing/2014/main" id="{8937CAAF-EADD-4AE6-89D8-B9F1A6D58C99}"/>
              </a:ext>
            </a:extLst>
          </p:cNvPr>
          <p:cNvSpPr>
            <a:spLocks noGrp="1"/>
          </p:cNvSpPr>
          <p:nvPr/>
        </p:nvSpPr>
        <p:spPr>
          <a:xfrm>
            <a:off x="4619625" y="1924050"/>
            <a:ext cx="2571750" cy="228600"/>
          </a:xfrm>
          <a:prstGeom prst="rect">
            <a:avLst/>
          </a:prstGeom>
          <a:noFill/>
          <a:ln w="0">
            <a:noFill/>
            <a:prstDash val="solid"/>
          </a:ln>
        </p:spPr>
        <p:txBody>
          <a:bodyPr anchor="ctr"/>
          <a:lstStyle/>
          <a:p>
            <a:pPr algn="l">
              <a:buNone/>
              <a:defRPr sz="1350" b="1">
                <a:solidFill>
                  <a:srgbClr val="FF7600"/>
                </a:solidFill>
              </a:defRPr>
            </a:pPr>
            <a:r>
              <a:rPr sz="1350" b="1">
                <a:solidFill>
                  <a:srgbClr val="FF7600"/>
                </a:solidFill>
              </a:rPr>
              <a:t>Kleine formules  •  Clubpakket</a:t>
            </a:r>
          </a:p>
        </p:txBody>
      </p:sp>
      <p:sp>
        <p:nvSpPr>
          <p:cNvPr id="11" name="Rechthoek 10">
            <a:extLst>
              <a:ext uri="{FF2B5EF4-FFF2-40B4-BE49-F238E27FC236}">
                <a16:creationId xmlns:a16="http://schemas.microsoft.com/office/drawing/2014/main" id="{E85E1E96-0376-4098-B7D2-441E2B7E1135}"/>
              </a:ext>
            </a:extLst>
          </p:cNvPr>
          <p:cNvSpPr>
            <a:spLocks noGrp="1"/>
          </p:cNvSpPr>
          <p:nvPr/>
        </p:nvSpPr>
        <p:spPr>
          <a:xfrm>
            <a:off x="7381875" y="1924050"/>
            <a:ext cx="3095625" cy="381000"/>
          </a:xfrm>
          <a:prstGeom prst="rect">
            <a:avLst/>
          </a:prstGeom>
          <a:noFill/>
          <a:ln w="0">
            <a:noFill/>
            <a:prstDash val="solid"/>
          </a:ln>
        </p:spPr>
        <p:txBody>
          <a:bodyPr anchor="ctr"/>
          <a:lstStyle/>
          <a:p>
            <a:pPr algn="l">
              <a:buNone/>
              <a:defRPr sz="1125" b="0">
                <a:solidFill>
                  <a:srgbClr val="666666"/>
                </a:solidFill>
              </a:defRPr>
            </a:pPr>
            <a:r>
              <a:rPr sz="1125" b="0">
                <a:solidFill>
                  <a:srgbClr val="666666"/>
                </a:solidFill>
              </a:rPr>
              <a:t>Losse zichtbaarheid  •  Brons  •  Zilver  •  Goud  •  Platinum</a:t>
            </a:r>
          </a:p>
        </p:txBody>
      </p:sp>
      <p:sp>
        <p:nvSpPr>
          <p:cNvPr id="12" name="Rechthoek: afgeronde hoeken 11">
            <a:extLst>
              <a:ext uri="{FF2B5EF4-FFF2-40B4-BE49-F238E27FC236}">
                <a16:creationId xmlns:a16="http://schemas.microsoft.com/office/drawing/2014/main" id="{09381C4B-EB6B-4BE8-AE79-14E2F277E1A3}"/>
              </a:ext>
            </a:extLst>
          </p:cNvPr>
          <p:cNvSpPr>
            <a:spLocks noGrp="1"/>
          </p:cNvSpPr>
          <p:nvPr/>
        </p:nvSpPr>
        <p:spPr>
          <a:xfrm>
            <a:off x="685800" y="2743200"/>
            <a:ext cx="10096500" cy="723900"/>
          </a:xfrm>
          <a:prstGeom prst="roundRect">
            <a:avLst>
              <a:gd name="adj" fmla="val 10526"/>
            </a:avLst>
          </a:prstGeom>
          <a:solidFill>
            <a:srgbClr val="F2F2F1"/>
          </a:solidFill>
          <a:ln w="0">
            <a:solidFill>
              <a:srgbClr val="F2F2F1"/>
            </a:solidFill>
            <a:prstDash val="solid"/>
          </a:ln>
        </p:spPr>
        <p:txBody>
          <a:bodyPr/>
          <a:lstStyle/>
          <a:p>
            <a:endParaRPr/>
          </a:p>
        </p:txBody>
      </p:sp>
      <p:sp>
        <p:nvSpPr>
          <p:cNvPr id="13" name="Rechthoek 12">
            <a:extLst>
              <a:ext uri="{FF2B5EF4-FFF2-40B4-BE49-F238E27FC236}">
                <a16:creationId xmlns:a16="http://schemas.microsoft.com/office/drawing/2014/main" id="{2432E9EB-F9E1-40A0-B2A2-966258774D7E}"/>
              </a:ext>
            </a:extLst>
          </p:cNvPr>
          <p:cNvSpPr>
            <a:spLocks noGrp="1"/>
          </p:cNvSpPr>
          <p:nvPr/>
        </p:nvSpPr>
        <p:spPr>
          <a:xfrm>
            <a:off x="952500" y="2857500"/>
            <a:ext cx="3333750" cy="228600"/>
          </a:xfrm>
          <a:prstGeom prst="rect">
            <a:avLst/>
          </a:prstGeom>
          <a:noFill/>
          <a:ln w="0">
            <a:noFill/>
            <a:prstDash val="solid"/>
          </a:ln>
        </p:spPr>
        <p:txBody>
          <a:bodyPr anchor="ctr"/>
          <a:lstStyle/>
          <a:p>
            <a:pPr algn="l">
              <a:buNone/>
              <a:defRPr sz="1275" b="1">
                <a:solidFill>
                  <a:srgbClr val="111111"/>
                </a:solidFill>
              </a:defRPr>
            </a:pPr>
            <a:r>
              <a:rPr sz="1275" b="1">
                <a:solidFill>
                  <a:srgbClr val="111111"/>
                </a:solidFill>
              </a:rPr>
              <a:t>Lokale klantenbinding en netwerk</a:t>
            </a:r>
          </a:p>
        </p:txBody>
      </p:sp>
      <p:sp>
        <p:nvSpPr>
          <p:cNvPr id="14" name="Rechthoek 13">
            <a:extLst>
              <a:ext uri="{FF2B5EF4-FFF2-40B4-BE49-F238E27FC236}">
                <a16:creationId xmlns:a16="http://schemas.microsoft.com/office/drawing/2014/main" id="{F7401A9C-B15F-46FE-BB34-DEAD27663C20}"/>
              </a:ext>
            </a:extLst>
          </p:cNvPr>
          <p:cNvSpPr>
            <a:spLocks noGrp="1"/>
          </p:cNvSpPr>
          <p:nvPr/>
        </p:nvSpPr>
        <p:spPr>
          <a:xfrm>
            <a:off x="4619625" y="2857500"/>
            <a:ext cx="2571750" cy="228600"/>
          </a:xfrm>
          <a:prstGeom prst="rect">
            <a:avLst/>
          </a:prstGeom>
          <a:noFill/>
          <a:ln w="0">
            <a:noFill/>
            <a:prstDash val="solid"/>
          </a:ln>
        </p:spPr>
        <p:txBody>
          <a:bodyPr anchor="ctr"/>
          <a:lstStyle/>
          <a:p>
            <a:pPr algn="l">
              <a:buNone/>
              <a:defRPr sz="1350" b="1">
                <a:solidFill>
                  <a:srgbClr val="FF7600"/>
                </a:solidFill>
              </a:defRPr>
            </a:pPr>
            <a:r>
              <a:rPr sz="1350" b="1">
                <a:solidFill>
                  <a:srgbClr val="FF7600"/>
                </a:solidFill>
              </a:rPr>
              <a:t>Local Partner  •  Business Club</a:t>
            </a:r>
          </a:p>
        </p:txBody>
      </p:sp>
      <p:sp>
        <p:nvSpPr>
          <p:cNvPr id="15" name="Rechthoek 14">
            <a:extLst>
              <a:ext uri="{FF2B5EF4-FFF2-40B4-BE49-F238E27FC236}">
                <a16:creationId xmlns:a16="http://schemas.microsoft.com/office/drawing/2014/main" id="{2B0FE248-3BBF-48E4-96C7-F929FD36B09A}"/>
              </a:ext>
            </a:extLst>
          </p:cNvPr>
          <p:cNvSpPr>
            <a:spLocks noGrp="1"/>
          </p:cNvSpPr>
          <p:nvPr/>
        </p:nvSpPr>
        <p:spPr>
          <a:xfrm>
            <a:off x="7381875" y="2857500"/>
            <a:ext cx="3095625" cy="381000"/>
          </a:xfrm>
          <a:prstGeom prst="rect">
            <a:avLst/>
          </a:prstGeom>
          <a:noFill/>
          <a:ln w="0">
            <a:noFill/>
            <a:prstDash val="solid"/>
          </a:ln>
        </p:spPr>
        <p:txBody>
          <a:bodyPr anchor="ctr"/>
          <a:lstStyle/>
          <a:p>
            <a:pPr algn="l">
              <a:buNone/>
              <a:defRPr sz="1125" b="0">
                <a:solidFill>
                  <a:srgbClr val="666666"/>
                </a:solidFill>
              </a:defRPr>
            </a:pPr>
            <a:r>
              <a:rPr sz="1125" b="0">
                <a:solidFill>
                  <a:srgbClr val="666666"/>
                </a:solidFill>
              </a:rPr>
              <a:t>Deals  •  vrijkaarten  •  diners  •  ondernemerschap</a:t>
            </a:r>
          </a:p>
        </p:txBody>
      </p:sp>
      <p:sp>
        <p:nvSpPr>
          <p:cNvPr id="16" name="Rechthoek: afgeronde hoeken 15">
            <a:extLst>
              <a:ext uri="{FF2B5EF4-FFF2-40B4-BE49-F238E27FC236}">
                <a16:creationId xmlns:a16="http://schemas.microsoft.com/office/drawing/2014/main" id="{5F3A5F37-F986-4C0D-A926-3D7141F04E9B}"/>
              </a:ext>
            </a:extLst>
          </p:cNvPr>
          <p:cNvSpPr>
            <a:spLocks noGrp="1"/>
          </p:cNvSpPr>
          <p:nvPr/>
        </p:nvSpPr>
        <p:spPr>
          <a:xfrm>
            <a:off x="685800" y="3676650"/>
            <a:ext cx="10096500" cy="723900"/>
          </a:xfrm>
          <a:prstGeom prst="roundRect">
            <a:avLst>
              <a:gd name="adj" fmla="val 10526"/>
            </a:avLst>
          </a:prstGeom>
          <a:solidFill>
            <a:srgbClr val="F2F2F1"/>
          </a:solidFill>
          <a:ln w="0">
            <a:solidFill>
              <a:srgbClr val="F2F2F1"/>
            </a:solidFill>
            <a:prstDash val="solid"/>
          </a:ln>
        </p:spPr>
        <p:txBody>
          <a:bodyPr/>
          <a:lstStyle/>
          <a:p>
            <a:endParaRPr/>
          </a:p>
        </p:txBody>
      </p:sp>
      <p:sp>
        <p:nvSpPr>
          <p:cNvPr id="17" name="Rechthoek 16">
            <a:extLst>
              <a:ext uri="{FF2B5EF4-FFF2-40B4-BE49-F238E27FC236}">
                <a16:creationId xmlns:a16="http://schemas.microsoft.com/office/drawing/2014/main" id="{61685124-007C-44BB-A44B-134B7891B74B}"/>
              </a:ext>
            </a:extLst>
          </p:cNvPr>
          <p:cNvSpPr>
            <a:spLocks noGrp="1"/>
          </p:cNvSpPr>
          <p:nvPr/>
        </p:nvSpPr>
        <p:spPr>
          <a:xfrm>
            <a:off x="952500" y="3790950"/>
            <a:ext cx="3333750" cy="228600"/>
          </a:xfrm>
          <a:prstGeom prst="rect">
            <a:avLst/>
          </a:prstGeom>
          <a:noFill/>
          <a:ln w="0">
            <a:noFill/>
            <a:prstDash val="solid"/>
          </a:ln>
        </p:spPr>
        <p:txBody>
          <a:bodyPr anchor="ctr"/>
          <a:lstStyle/>
          <a:p>
            <a:pPr algn="l">
              <a:buNone/>
              <a:defRPr sz="1275" b="1">
                <a:solidFill>
                  <a:srgbClr val="111111"/>
                </a:solidFill>
              </a:defRPr>
            </a:pPr>
            <a:r>
              <a:rPr sz="1275" b="1">
                <a:solidFill>
                  <a:srgbClr val="111111"/>
                </a:solidFill>
              </a:rPr>
              <a:t>Investeren in jeugdploegen</a:t>
            </a:r>
          </a:p>
        </p:txBody>
      </p:sp>
      <p:sp>
        <p:nvSpPr>
          <p:cNvPr id="18" name="Rechthoek 17">
            <a:extLst>
              <a:ext uri="{FF2B5EF4-FFF2-40B4-BE49-F238E27FC236}">
                <a16:creationId xmlns:a16="http://schemas.microsoft.com/office/drawing/2014/main" id="{DF551F80-C8AA-4A8C-9BB0-5B22A8F5571F}"/>
              </a:ext>
            </a:extLst>
          </p:cNvPr>
          <p:cNvSpPr>
            <a:spLocks noGrp="1"/>
          </p:cNvSpPr>
          <p:nvPr/>
        </p:nvSpPr>
        <p:spPr>
          <a:xfrm>
            <a:off x="4619625" y="3790950"/>
            <a:ext cx="2571750" cy="228600"/>
          </a:xfrm>
          <a:prstGeom prst="rect">
            <a:avLst/>
          </a:prstGeom>
          <a:noFill/>
          <a:ln w="0">
            <a:noFill/>
            <a:prstDash val="solid"/>
          </a:ln>
        </p:spPr>
        <p:txBody>
          <a:bodyPr anchor="ctr"/>
          <a:lstStyle/>
          <a:p>
            <a:pPr algn="l">
              <a:buNone/>
              <a:defRPr sz="1350" b="1">
                <a:solidFill>
                  <a:srgbClr val="FF7600"/>
                </a:solidFill>
              </a:defRPr>
            </a:pPr>
            <a:r>
              <a:rPr sz="1350" b="1">
                <a:solidFill>
                  <a:srgbClr val="FF7600"/>
                </a:solidFill>
              </a:rPr>
              <a:t>Kledijreclame jeugd</a:t>
            </a:r>
          </a:p>
        </p:txBody>
      </p:sp>
      <p:sp>
        <p:nvSpPr>
          <p:cNvPr id="19" name="Rechthoek 18">
            <a:extLst>
              <a:ext uri="{FF2B5EF4-FFF2-40B4-BE49-F238E27FC236}">
                <a16:creationId xmlns:a16="http://schemas.microsoft.com/office/drawing/2014/main" id="{B8346F24-14B0-4C41-93A6-396CDD10C375}"/>
              </a:ext>
            </a:extLst>
          </p:cNvPr>
          <p:cNvSpPr>
            <a:spLocks noGrp="1"/>
          </p:cNvSpPr>
          <p:nvPr/>
        </p:nvSpPr>
        <p:spPr>
          <a:xfrm>
            <a:off x="7381875" y="3790950"/>
            <a:ext cx="3095625" cy="381000"/>
          </a:xfrm>
          <a:prstGeom prst="rect">
            <a:avLst/>
          </a:prstGeom>
          <a:noFill/>
          <a:ln w="0">
            <a:noFill/>
            <a:prstDash val="solid"/>
          </a:ln>
        </p:spPr>
        <p:txBody>
          <a:bodyPr anchor="ctr"/>
          <a:lstStyle/>
          <a:p>
            <a:pPr algn="l">
              <a:buNone/>
              <a:defRPr sz="1125" b="0">
                <a:solidFill>
                  <a:srgbClr val="666666"/>
                </a:solidFill>
              </a:defRPr>
            </a:pPr>
            <a:r>
              <a:rPr sz="1125" b="0">
                <a:solidFill>
                  <a:srgbClr val="666666"/>
                </a:solidFill>
              </a:rPr>
              <a:t>Exclusief  •  Duo  •  Trio</a:t>
            </a:r>
          </a:p>
        </p:txBody>
      </p:sp>
      <p:sp>
        <p:nvSpPr>
          <p:cNvPr id="20" name="Rechthoek: afgeronde hoeken 19">
            <a:extLst>
              <a:ext uri="{FF2B5EF4-FFF2-40B4-BE49-F238E27FC236}">
                <a16:creationId xmlns:a16="http://schemas.microsoft.com/office/drawing/2014/main" id="{2234324C-891B-42B5-99EE-85F9C6C9C140}"/>
              </a:ext>
            </a:extLst>
          </p:cNvPr>
          <p:cNvSpPr>
            <a:spLocks noGrp="1"/>
          </p:cNvSpPr>
          <p:nvPr/>
        </p:nvSpPr>
        <p:spPr>
          <a:xfrm>
            <a:off x="685800" y="4610100"/>
            <a:ext cx="10096500" cy="723900"/>
          </a:xfrm>
          <a:prstGeom prst="roundRect">
            <a:avLst>
              <a:gd name="adj" fmla="val 10526"/>
            </a:avLst>
          </a:prstGeom>
          <a:solidFill>
            <a:srgbClr val="111111"/>
          </a:solidFill>
          <a:ln w="0">
            <a:solidFill>
              <a:srgbClr val="111111"/>
            </a:solidFill>
            <a:prstDash val="solid"/>
          </a:ln>
        </p:spPr>
        <p:txBody>
          <a:bodyPr/>
          <a:lstStyle/>
          <a:p>
            <a:endParaRPr/>
          </a:p>
        </p:txBody>
      </p:sp>
      <p:sp>
        <p:nvSpPr>
          <p:cNvPr id="21" name="Rechthoek 20">
            <a:extLst>
              <a:ext uri="{FF2B5EF4-FFF2-40B4-BE49-F238E27FC236}">
                <a16:creationId xmlns:a16="http://schemas.microsoft.com/office/drawing/2014/main" id="{2DA5BBB3-7962-4DD8-B448-6C24ED0FC534}"/>
              </a:ext>
            </a:extLst>
          </p:cNvPr>
          <p:cNvSpPr>
            <a:spLocks noGrp="1"/>
          </p:cNvSpPr>
          <p:nvPr/>
        </p:nvSpPr>
        <p:spPr>
          <a:xfrm>
            <a:off x="952500" y="4724400"/>
            <a:ext cx="3333750" cy="228600"/>
          </a:xfrm>
          <a:prstGeom prst="rect">
            <a:avLst/>
          </a:prstGeom>
          <a:noFill/>
          <a:ln w="0">
            <a:noFill/>
            <a:prstDash val="solid"/>
          </a:ln>
        </p:spPr>
        <p:txBody>
          <a:bodyPr anchor="ctr"/>
          <a:lstStyle/>
          <a:p>
            <a:pPr algn="l">
              <a:buNone/>
              <a:defRPr sz="1275" b="1">
                <a:solidFill>
                  <a:srgbClr val="FFFFFF"/>
                </a:solidFill>
              </a:defRPr>
            </a:pPr>
            <a:r>
              <a:rPr sz="1275" b="1">
                <a:solidFill>
                  <a:srgbClr val="FFFFFF"/>
                </a:solidFill>
              </a:rPr>
              <a:t>Een bredere strategische rol</a:t>
            </a:r>
          </a:p>
        </p:txBody>
      </p:sp>
      <p:sp>
        <p:nvSpPr>
          <p:cNvPr id="22" name="Rechthoek 21">
            <a:extLst>
              <a:ext uri="{FF2B5EF4-FFF2-40B4-BE49-F238E27FC236}">
                <a16:creationId xmlns:a16="http://schemas.microsoft.com/office/drawing/2014/main" id="{EEB49644-FA6F-4745-9A69-FD9D0A96280D}"/>
              </a:ext>
            </a:extLst>
          </p:cNvPr>
          <p:cNvSpPr>
            <a:spLocks noGrp="1"/>
          </p:cNvSpPr>
          <p:nvPr/>
        </p:nvSpPr>
        <p:spPr>
          <a:xfrm>
            <a:off x="4619625" y="4724400"/>
            <a:ext cx="2571750" cy="228600"/>
          </a:xfrm>
          <a:prstGeom prst="rect">
            <a:avLst/>
          </a:prstGeom>
          <a:noFill/>
          <a:ln w="0">
            <a:noFill/>
            <a:prstDash val="solid"/>
          </a:ln>
        </p:spPr>
        <p:txBody>
          <a:bodyPr anchor="ctr"/>
          <a:lstStyle/>
          <a:p>
            <a:pPr algn="l">
              <a:buNone/>
              <a:defRPr sz="1350" b="1">
                <a:solidFill>
                  <a:srgbClr val="FF7600"/>
                </a:solidFill>
              </a:defRPr>
            </a:pPr>
            <a:r>
              <a:rPr sz="1350" b="1">
                <a:solidFill>
                  <a:srgbClr val="FF7600"/>
                </a:solidFill>
              </a:rPr>
              <a:t>Maatwerk partnership</a:t>
            </a:r>
          </a:p>
        </p:txBody>
      </p:sp>
      <p:sp>
        <p:nvSpPr>
          <p:cNvPr id="23" name="Rechthoek 22">
            <a:extLst>
              <a:ext uri="{FF2B5EF4-FFF2-40B4-BE49-F238E27FC236}">
                <a16:creationId xmlns:a16="http://schemas.microsoft.com/office/drawing/2014/main" id="{329E1D00-EA37-43D1-853A-ABFD3D5198BE}"/>
              </a:ext>
            </a:extLst>
          </p:cNvPr>
          <p:cNvSpPr>
            <a:spLocks noGrp="1"/>
          </p:cNvSpPr>
          <p:nvPr/>
        </p:nvSpPr>
        <p:spPr>
          <a:xfrm>
            <a:off x="7381875" y="4724400"/>
            <a:ext cx="3095625" cy="381000"/>
          </a:xfrm>
          <a:prstGeom prst="rect">
            <a:avLst/>
          </a:prstGeom>
          <a:noFill/>
          <a:ln w="0">
            <a:noFill/>
            <a:prstDash val="solid"/>
          </a:ln>
        </p:spPr>
        <p:txBody>
          <a:bodyPr anchor="ctr"/>
          <a:lstStyle/>
          <a:p>
            <a:pPr algn="l">
              <a:buNone/>
              <a:defRPr sz="1125" b="0">
                <a:solidFill>
                  <a:srgbClr val="FFFFFF"/>
                </a:solidFill>
              </a:defRPr>
            </a:pPr>
            <a:r>
              <a:rPr sz="1125" b="0">
                <a:solidFill>
                  <a:srgbClr val="FFFFFF"/>
                </a:solidFill>
              </a:rPr>
              <a:t>Naming  •  content  •  events  •  community</a:t>
            </a:r>
          </a:p>
        </p:txBody>
      </p:sp>
    </p:spTree>
    <p:extLst>
      <p:ext uri="{BB962C8B-B14F-4D97-AF65-F5344CB8AC3E}">
        <p14:creationId xmlns:p14="http://schemas.microsoft.com/office/powerpoint/2010/main" val="13109448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 name="Rechthoek 33">
            <a:extLst>
              <a:ext uri="{FF2B5EF4-FFF2-40B4-BE49-F238E27FC236}">
                <a16:creationId xmlns:a16="http://schemas.microsoft.com/office/drawing/2014/main" id="{9D584644-1F7D-4D27-933A-F619269B52C9}"/>
              </a:ext>
            </a:extLst>
          </p:cNvPr>
          <p:cNvSpPr>
            <a:spLocks noGrp="1"/>
          </p:cNvSpPr>
          <p:nvPr/>
        </p:nvSpPr>
        <p:spPr>
          <a:xfrm>
            <a:off x="0" y="0"/>
            <a:ext cx="133350" cy="6858000"/>
          </a:xfrm>
          <a:prstGeom prst="rect">
            <a:avLst/>
          </a:prstGeom>
          <a:solidFill>
            <a:srgbClr val="FF7600"/>
          </a:solidFill>
          <a:ln w="0">
            <a:solidFill>
              <a:srgbClr val="FF7600"/>
            </a:solidFill>
            <a:prstDash val="solid"/>
          </a:ln>
        </p:spPr>
        <p:txBody>
          <a:bodyPr/>
          <a:lstStyle/>
          <a:p>
            <a:endParaRPr/>
          </a:p>
        </p:txBody>
      </p:sp>
      <p:sp>
        <p:nvSpPr>
          <p:cNvPr id="2" name="Rechthoek 1">
            <a:extLst>
              <a:ext uri="{FF2B5EF4-FFF2-40B4-BE49-F238E27FC236}">
                <a16:creationId xmlns:a16="http://schemas.microsoft.com/office/drawing/2014/main" id="{A8B03EDA-1369-4AE0-A484-FA19687E53EA}"/>
              </a:ext>
            </a:extLst>
          </p:cNvPr>
          <p:cNvSpPr>
            <a:spLocks noGrp="1"/>
          </p:cNvSpPr>
          <p:nvPr/>
        </p:nvSpPr>
        <p:spPr>
          <a:xfrm>
            <a:off x="781050" y="247650"/>
            <a:ext cx="4762500" cy="266700"/>
          </a:xfrm>
          <a:prstGeom prst="rect">
            <a:avLst/>
          </a:prstGeom>
          <a:noFill/>
          <a:ln w="0">
            <a:noFill/>
            <a:prstDash val="solid"/>
          </a:ln>
        </p:spPr>
        <p:txBody>
          <a:bodyPr anchor="ctr"/>
          <a:lstStyle/>
          <a:p>
            <a:pPr>
              <a:buNone/>
              <a:defRPr sz="900" b="1">
                <a:solidFill>
                  <a:srgbClr val="FF7600"/>
                </a:solidFill>
              </a:defRPr>
            </a:pPr>
            <a:r>
              <a:rPr sz="900" b="1">
                <a:solidFill>
                  <a:srgbClr val="F47B20"/>
                </a:solidFill>
              </a:rPr>
              <a:t>TOEGANKELIJKE FORMULES</a:t>
            </a:r>
          </a:p>
          <a:p>
            <a:pPr algn="l">
              <a:buNone/>
              <a:defRPr sz="900" b="1">
                <a:solidFill>
                  <a:srgbClr val="FF7600"/>
                </a:solidFill>
              </a:defRPr>
            </a:pPr>
            <a:endParaRPr sz="900" b="1">
              <a:solidFill>
                <a:srgbClr val="FF7600"/>
              </a:solidFill>
            </a:endParaRPr>
          </a:p>
        </p:txBody>
      </p:sp>
      <p:sp>
        <p:nvSpPr>
          <p:cNvPr id="3" name="Rechthoek 2">
            <a:extLst>
              <a:ext uri="{FF2B5EF4-FFF2-40B4-BE49-F238E27FC236}">
                <a16:creationId xmlns:a16="http://schemas.microsoft.com/office/drawing/2014/main" id="{6347A592-F9D9-46CA-B07E-9C0D38E4A4D5}"/>
              </a:ext>
            </a:extLst>
          </p:cNvPr>
          <p:cNvSpPr>
            <a:spLocks noGrp="1"/>
          </p:cNvSpPr>
          <p:nvPr/>
        </p:nvSpPr>
        <p:spPr>
          <a:xfrm>
            <a:off x="781050" y="638175"/>
            <a:ext cx="10287000" cy="571500"/>
          </a:xfrm>
          <a:prstGeom prst="rect">
            <a:avLst/>
          </a:prstGeom>
          <a:noFill/>
          <a:ln w="0">
            <a:noFill/>
            <a:prstDash val="solid"/>
          </a:ln>
        </p:spPr>
        <p:txBody>
          <a:bodyPr anchor="ctr"/>
          <a:lstStyle/>
          <a:p>
            <a:pPr algn="l">
              <a:buNone/>
              <a:defRPr sz="2700" b="1">
                <a:solidFill>
                  <a:srgbClr val="111111"/>
                </a:solidFill>
              </a:defRPr>
            </a:pPr>
            <a:r>
              <a:rPr sz="2700" b="1">
                <a:solidFill>
                  <a:srgbClr val="111111"/>
                </a:solidFill>
              </a:rPr>
              <a:t>Kleine formules met een duidelijke instapprijs</a:t>
            </a:r>
          </a:p>
        </p:txBody>
      </p:sp>
      <p:sp>
        <p:nvSpPr>
          <p:cNvPr id="4" name="Rechthoek 3">
            <a:extLst>
              <a:ext uri="{FF2B5EF4-FFF2-40B4-BE49-F238E27FC236}">
                <a16:creationId xmlns:a16="http://schemas.microsoft.com/office/drawing/2014/main" id="{E7F60815-7413-4B9C-A556-5C2979977642}"/>
              </a:ext>
            </a:extLst>
          </p:cNvPr>
          <p:cNvSpPr>
            <a:spLocks noGrp="1"/>
          </p:cNvSpPr>
          <p:nvPr/>
        </p:nvSpPr>
        <p:spPr>
          <a:xfrm>
            <a:off x="781050" y="1257300"/>
            <a:ext cx="9525000" cy="285750"/>
          </a:xfrm>
          <a:prstGeom prst="rect">
            <a:avLst/>
          </a:prstGeom>
          <a:noFill/>
          <a:ln w="0">
            <a:noFill/>
            <a:prstDash val="solid"/>
          </a:ln>
        </p:spPr>
        <p:txBody>
          <a:bodyPr anchor="ctr"/>
          <a:lstStyle/>
          <a:p>
            <a:pPr algn="l">
              <a:buNone/>
              <a:defRPr sz="1350" b="0">
                <a:solidFill>
                  <a:srgbClr val="666666"/>
                </a:solidFill>
              </a:defRPr>
            </a:pPr>
            <a:r>
              <a:rPr sz="1350" b="0">
                <a:solidFill>
                  <a:srgbClr val="666666"/>
                </a:solidFill>
              </a:rPr>
              <a:t>Kies één concreet zichtbaarheidsmoment of combineer meerdere opties.</a:t>
            </a:r>
          </a:p>
        </p:txBody>
      </p:sp>
      <p:sp>
        <p:nvSpPr>
          <p:cNvPr id="5" name="Rechthoek 4">
            <a:extLst>
              <a:ext uri="{FF2B5EF4-FFF2-40B4-BE49-F238E27FC236}">
                <a16:creationId xmlns:a16="http://schemas.microsoft.com/office/drawing/2014/main" id="{E0C52566-9AD6-41C6-AE70-32DC7D282039}"/>
              </a:ext>
            </a:extLst>
          </p:cNvPr>
          <p:cNvSpPr>
            <a:spLocks noGrp="1"/>
          </p:cNvSpPr>
          <p:nvPr/>
        </p:nvSpPr>
        <p:spPr>
          <a:xfrm>
            <a:off x="685800" y="6438900"/>
            <a:ext cx="10820400" cy="9525"/>
          </a:xfrm>
          <a:prstGeom prst="rect">
            <a:avLst/>
          </a:prstGeom>
          <a:solidFill>
            <a:srgbClr val="D8D8D5"/>
          </a:solidFill>
          <a:ln w="0">
            <a:solidFill>
              <a:srgbClr val="D8D8D5"/>
            </a:solidFill>
            <a:prstDash val="solid"/>
          </a:ln>
        </p:spPr>
        <p:txBody>
          <a:bodyPr/>
          <a:lstStyle/>
          <a:p>
            <a:endParaRPr/>
          </a:p>
        </p:txBody>
      </p:sp>
      <p:sp>
        <p:nvSpPr>
          <p:cNvPr id="6" name="Rechthoek 5">
            <a:extLst>
              <a:ext uri="{FF2B5EF4-FFF2-40B4-BE49-F238E27FC236}">
                <a16:creationId xmlns:a16="http://schemas.microsoft.com/office/drawing/2014/main" id="{8F1F6F82-218B-41A2-8DCB-63C9883C5E47}"/>
              </a:ext>
            </a:extLst>
          </p:cNvPr>
          <p:cNvSpPr>
            <a:spLocks noGrp="1"/>
          </p:cNvSpPr>
          <p:nvPr/>
        </p:nvSpPr>
        <p:spPr>
          <a:xfrm>
            <a:off x="781050" y="6505575"/>
            <a:ext cx="5905500" cy="190500"/>
          </a:xfrm>
          <a:prstGeom prst="rect">
            <a:avLst/>
          </a:prstGeom>
          <a:noFill/>
          <a:ln w="0">
            <a:noFill/>
            <a:prstDash val="solid"/>
          </a:ln>
        </p:spPr>
        <p:txBody>
          <a:bodyPr anchor="ctr"/>
          <a:lstStyle/>
          <a:p>
            <a:pPr>
              <a:buNone/>
              <a:defRPr sz="750" b="0" i="0">
                <a:solidFill>
                  <a:srgbClr val="999995"/>
                </a:solidFill>
              </a:defRPr>
            </a:pPr>
            <a:r>
              <a:rPr sz="750">
                <a:solidFill>
                  <a:srgbClr val="999995"/>
                </a:solidFill>
              </a:rPr>
              <a:t>BASKET WILLEBROEK  •  SPONSOR EN PARTNERSHIP 2026–2027</a:t>
            </a:r>
          </a:p>
        </p:txBody>
      </p:sp>
      <p:sp>
        <p:nvSpPr>
          <p:cNvPr id="7" name="Rechthoek: afgeronde hoeken 6">
            <a:extLst>
              <a:ext uri="{FF2B5EF4-FFF2-40B4-BE49-F238E27FC236}">
                <a16:creationId xmlns:a16="http://schemas.microsoft.com/office/drawing/2014/main" id="{54CD63FB-250E-4029-AE28-BA9ED60B9CA5}"/>
              </a:ext>
            </a:extLst>
          </p:cNvPr>
          <p:cNvSpPr>
            <a:spLocks noGrp="1"/>
          </p:cNvSpPr>
          <p:nvPr/>
        </p:nvSpPr>
        <p:spPr>
          <a:xfrm>
            <a:off x="685800" y="1714500"/>
            <a:ext cx="4857750" cy="1809750"/>
          </a:xfrm>
          <a:prstGeom prst="roundRect">
            <a:avLst>
              <a:gd name="adj" fmla="val 4211"/>
            </a:avLst>
          </a:prstGeom>
          <a:solidFill>
            <a:srgbClr val="F2F2F1"/>
          </a:solidFill>
          <a:ln w="0">
            <a:solidFill>
              <a:srgbClr val="F2F2F1"/>
            </a:solidFill>
            <a:prstDash val="solid"/>
          </a:ln>
        </p:spPr>
        <p:txBody>
          <a:bodyPr/>
          <a:lstStyle/>
          <a:p>
            <a:endParaRPr/>
          </a:p>
        </p:txBody>
      </p:sp>
      <p:sp>
        <p:nvSpPr>
          <p:cNvPr id="8" name="Rechthoek 7">
            <a:extLst>
              <a:ext uri="{FF2B5EF4-FFF2-40B4-BE49-F238E27FC236}">
                <a16:creationId xmlns:a16="http://schemas.microsoft.com/office/drawing/2014/main" id="{C0208790-65F5-447A-943D-EF27B0A119E2}"/>
              </a:ext>
            </a:extLst>
          </p:cNvPr>
          <p:cNvSpPr>
            <a:spLocks noGrp="1"/>
          </p:cNvSpPr>
          <p:nvPr/>
        </p:nvSpPr>
        <p:spPr>
          <a:xfrm>
            <a:off x="914400" y="1885950"/>
            <a:ext cx="4400550" cy="228600"/>
          </a:xfrm>
          <a:prstGeom prst="rect">
            <a:avLst/>
          </a:prstGeom>
          <a:noFill/>
          <a:ln w="0">
            <a:noFill/>
            <a:prstDash val="solid"/>
          </a:ln>
        </p:spPr>
        <p:txBody>
          <a:bodyPr anchor="ctr"/>
          <a:lstStyle/>
          <a:p>
            <a:pPr algn="l">
              <a:buNone/>
              <a:defRPr sz="1125" b="1">
                <a:solidFill>
                  <a:srgbClr val="FF7600"/>
                </a:solidFill>
              </a:defRPr>
            </a:pPr>
            <a:r>
              <a:rPr sz="1125" b="1">
                <a:solidFill>
                  <a:srgbClr val="FF7600"/>
                </a:solidFill>
              </a:rPr>
              <a:t>PROGRAMMABOEKJE A5</a:t>
            </a:r>
          </a:p>
        </p:txBody>
      </p:sp>
      <p:sp>
        <p:nvSpPr>
          <p:cNvPr id="9" name="Rechthoek 8">
            <a:extLst>
              <a:ext uri="{FF2B5EF4-FFF2-40B4-BE49-F238E27FC236}">
                <a16:creationId xmlns:a16="http://schemas.microsoft.com/office/drawing/2014/main" id="{0A8EAB3A-396E-4865-9BF9-3FD206833186}"/>
              </a:ext>
            </a:extLst>
          </p:cNvPr>
          <p:cNvSpPr>
            <a:spLocks noGrp="1"/>
          </p:cNvSpPr>
          <p:nvPr/>
        </p:nvSpPr>
        <p:spPr>
          <a:xfrm>
            <a:off x="914400" y="2286000"/>
            <a:ext cx="3381375" cy="266700"/>
          </a:xfrm>
          <a:prstGeom prst="rect">
            <a:avLst/>
          </a:prstGeom>
          <a:noFill/>
          <a:ln w="0">
            <a:noFill/>
            <a:prstDash val="solid"/>
          </a:ln>
        </p:spPr>
        <p:txBody>
          <a:bodyPr anchor="ctr"/>
          <a:lstStyle/>
          <a:p>
            <a:pPr algn="l">
              <a:buNone/>
              <a:defRPr sz="1200" b="0">
                <a:solidFill>
                  <a:srgbClr val="111111"/>
                </a:solidFill>
              </a:defRPr>
            </a:pPr>
            <a:r>
              <a:rPr sz="1200" b="0">
                <a:solidFill>
                  <a:srgbClr val="111111"/>
                </a:solidFill>
              </a:rPr>
              <a:t>Halve pagina</a:t>
            </a:r>
          </a:p>
        </p:txBody>
      </p:sp>
      <p:sp>
        <p:nvSpPr>
          <p:cNvPr id="10" name="Rechthoek 9">
            <a:extLst>
              <a:ext uri="{FF2B5EF4-FFF2-40B4-BE49-F238E27FC236}">
                <a16:creationId xmlns:a16="http://schemas.microsoft.com/office/drawing/2014/main" id="{41AFDCE6-D97B-4528-B947-EE960ADA7EA1}"/>
              </a:ext>
            </a:extLst>
          </p:cNvPr>
          <p:cNvSpPr>
            <a:spLocks noGrp="1"/>
          </p:cNvSpPr>
          <p:nvPr/>
        </p:nvSpPr>
        <p:spPr>
          <a:xfrm>
            <a:off x="4352925" y="2286000"/>
            <a:ext cx="952500" cy="266700"/>
          </a:xfrm>
          <a:prstGeom prst="rect">
            <a:avLst/>
          </a:prstGeom>
          <a:noFill/>
          <a:ln w="0">
            <a:noFill/>
            <a:prstDash val="solid"/>
          </a:ln>
        </p:spPr>
        <p:txBody>
          <a:bodyPr anchor="ctr"/>
          <a:lstStyle/>
          <a:p>
            <a:pPr algn="r">
              <a:buNone/>
              <a:defRPr sz="1350" b="1">
                <a:solidFill>
                  <a:srgbClr val="111111"/>
                </a:solidFill>
              </a:defRPr>
            </a:pPr>
            <a:r>
              <a:rPr sz="1350" b="1">
                <a:solidFill>
                  <a:srgbClr val="111111"/>
                </a:solidFill>
              </a:rPr>
              <a:t>€ 50</a:t>
            </a:r>
          </a:p>
        </p:txBody>
      </p:sp>
      <p:sp>
        <p:nvSpPr>
          <p:cNvPr id="11" name="Rechthoek 10">
            <a:extLst>
              <a:ext uri="{FF2B5EF4-FFF2-40B4-BE49-F238E27FC236}">
                <a16:creationId xmlns:a16="http://schemas.microsoft.com/office/drawing/2014/main" id="{B404FFAE-ECDF-4690-B848-178DB2F804A7}"/>
              </a:ext>
            </a:extLst>
          </p:cNvPr>
          <p:cNvSpPr>
            <a:spLocks noGrp="1"/>
          </p:cNvSpPr>
          <p:nvPr/>
        </p:nvSpPr>
        <p:spPr>
          <a:xfrm>
            <a:off x="914400" y="2647950"/>
            <a:ext cx="3381375" cy="266700"/>
          </a:xfrm>
          <a:prstGeom prst="rect">
            <a:avLst/>
          </a:prstGeom>
          <a:noFill/>
          <a:ln w="0">
            <a:noFill/>
            <a:prstDash val="solid"/>
          </a:ln>
        </p:spPr>
        <p:txBody>
          <a:bodyPr anchor="ctr"/>
          <a:lstStyle/>
          <a:p>
            <a:pPr algn="l">
              <a:buNone/>
              <a:defRPr sz="1200" b="0">
                <a:solidFill>
                  <a:srgbClr val="111111"/>
                </a:solidFill>
              </a:defRPr>
            </a:pPr>
            <a:r>
              <a:rPr sz="1200" b="0">
                <a:solidFill>
                  <a:srgbClr val="111111"/>
                </a:solidFill>
              </a:rPr>
              <a:t>Volledige pagina</a:t>
            </a:r>
          </a:p>
        </p:txBody>
      </p:sp>
      <p:sp>
        <p:nvSpPr>
          <p:cNvPr id="12" name="Rechthoek 11">
            <a:extLst>
              <a:ext uri="{FF2B5EF4-FFF2-40B4-BE49-F238E27FC236}">
                <a16:creationId xmlns:a16="http://schemas.microsoft.com/office/drawing/2014/main" id="{A4D3B7F6-A57F-4E66-9381-183D3A78F8AD}"/>
              </a:ext>
            </a:extLst>
          </p:cNvPr>
          <p:cNvSpPr>
            <a:spLocks noGrp="1"/>
          </p:cNvSpPr>
          <p:nvPr/>
        </p:nvSpPr>
        <p:spPr>
          <a:xfrm>
            <a:off x="4352925" y="2647950"/>
            <a:ext cx="952500" cy="266700"/>
          </a:xfrm>
          <a:prstGeom prst="rect">
            <a:avLst/>
          </a:prstGeom>
          <a:noFill/>
          <a:ln w="0">
            <a:noFill/>
            <a:prstDash val="solid"/>
          </a:ln>
        </p:spPr>
        <p:txBody>
          <a:bodyPr anchor="ctr"/>
          <a:lstStyle/>
          <a:p>
            <a:pPr algn="r">
              <a:buNone/>
              <a:defRPr sz="1350" b="1">
                <a:solidFill>
                  <a:srgbClr val="111111"/>
                </a:solidFill>
              </a:defRPr>
            </a:pPr>
            <a:r>
              <a:rPr sz="1350" b="1">
                <a:solidFill>
                  <a:srgbClr val="111111"/>
                </a:solidFill>
              </a:rPr>
              <a:t>€ 100</a:t>
            </a:r>
          </a:p>
        </p:txBody>
      </p:sp>
      <p:sp>
        <p:nvSpPr>
          <p:cNvPr id="13" name="Rechthoek: afgeronde hoeken 12">
            <a:extLst>
              <a:ext uri="{FF2B5EF4-FFF2-40B4-BE49-F238E27FC236}">
                <a16:creationId xmlns:a16="http://schemas.microsoft.com/office/drawing/2014/main" id="{153ACA8B-F937-4C51-A1D9-06AC21DEEACB}"/>
              </a:ext>
            </a:extLst>
          </p:cNvPr>
          <p:cNvSpPr>
            <a:spLocks noGrp="1"/>
          </p:cNvSpPr>
          <p:nvPr/>
        </p:nvSpPr>
        <p:spPr>
          <a:xfrm>
            <a:off x="5924550" y="1714500"/>
            <a:ext cx="4857750" cy="1809750"/>
          </a:xfrm>
          <a:prstGeom prst="roundRect">
            <a:avLst>
              <a:gd name="adj" fmla="val 4211"/>
            </a:avLst>
          </a:prstGeom>
          <a:solidFill>
            <a:srgbClr val="111111"/>
          </a:solidFill>
          <a:ln w="0">
            <a:solidFill>
              <a:srgbClr val="111111"/>
            </a:solidFill>
            <a:prstDash val="solid"/>
          </a:ln>
        </p:spPr>
        <p:txBody>
          <a:bodyPr/>
          <a:lstStyle/>
          <a:p>
            <a:endParaRPr/>
          </a:p>
        </p:txBody>
      </p:sp>
      <p:sp>
        <p:nvSpPr>
          <p:cNvPr id="14" name="Rechthoek 13">
            <a:extLst>
              <a:ext uri="{FF2B5EF4-FFF2-40B4-BE49-F238E27FC236}">
                <a16:creationId xmlns:a16="http://schemas.microsoft.com/office/drawing/2014/main" id="{4CFCCFBC-A69C-41A8-B3E5-4B2ADA40559D}"/>
              </a:ext>
            </a:extLst>
          </p:cNvPr>
          <p:cNvSpPr>
            <a:spLocks noGrp="1"/>
          </p:cNvSpPr>
          <p:nvPr/>
        </p:nvSpPr>
        <p:spPr>
          <a:xfrm>
            <a:off x="6153150" y="1885950"/>
            <a:ext cx="4400550" cy="228600"/>
          </a:xfrm>
          <a:prstGeom prst="rect">
            <a:avLst/>
          </a:prstGeom>
          <a:noFill/>
          <a:ln w="0">
            <a:noFill/>
            <a:prstDash val="solid"/>
          </a:ln>
        </p:spPr>
        <p:txBody>
          <a:bodyPr anchor="ctr"/>
          <a:lstStyle/>
          <a:p>
            <a:pPr algn="l">
              <a:buNone/>
              <a:defRPr sz="1125" b="1">
                <a:solidFill>
                  <a:srgbClr val="FF7600"/>
                </a:solidFill>
              </a:defRPr>
            </a:pPr>
            <a:r>
              <a:rPr sz="1125" b="1">
                <a:solidFill>
                  <a:srgbClr val="FF7600"/>
                </a:solidFill>
              </a:rPr>
              <a:t>WEDSTRIJDKALENDER</a:t>
            </a:r>
          </a:p>
        </p:txBody>
      </p:sp>
      <p:sp>
        <p:nvSpPr>
          <p:cNvPr id="15" name="Rechthoek 14">
            <a:extLst>
              <a:ext uri="{FF2B5EF4-FFF2-40B4-BE49-F238E27FC236}">
                <a16:creationId xmlns:a16="http://schemas.microsoft.com/office/drawing/2014/main" id="{8E586FDD-3696-4FDF-94BE-48023FB3D375}"/>
              </a:ext>
            </a:extLst>
          </p:cNvPr>
          <p:cNvSpPr>
            <a:spLocks noGrp="1"/>
          </p:cNvSpPr>
          <p:nvPr/>
        </p:nvSpPr>
        <p:spPr>
          <a:xfrm>
            <a:off x="6153150" y="2286000"/>
            <a:ext cx="3381375" cy="266700"/>
          </a:xfrm>
          <a:prstGeom prst="rect">
            <a:avLst/>
          </a:prstGeom>
          <a:noFill/>
          <a:ln w="0">
            <a:noFill/>
            <a:prstDash val="solid"/>
          </a:ln>
        </p:spPr>
        <p:txBody>
          <a:bodyPr anchor="ctr"/>
          <a:lstStyle/>
          <a:p>
            <a:pPr algn="l">
              <a:buNone/>
              <a:defRPr sz="1200" b="0">
                <a:solidFill>
                  <a:srgbClr val="FFFFFF"/>
                </a:solidFill>
              </a:defRPr>
            </a:pPr>
            <a:r>
              <a:rPr sz="1200" b="0">
                <a:solidFill>
                  <a:srgbClr val="FFFFFF"/>
                </a:solidFill>
              </a:rPr>
              <a:t>1 vak  •  5 x 5 cm</a:t>
            </a:r>
          </a:p>
        </p:txBody>
      </p:sp>
      <p:sp>
        <p:nvSpPr>
          <p:cNvPr id="16" name="Rechthoek 15">
            <a:extLst>
              <a:ext uri="{FF2B5EF4-FFF2-40B4-BE49-F238E27FC236}">
                <a16:creationId xmlns:a16="http://schemas.microsoft.com/office/drawing/2014/main" id="{ACCDC816-568C-4AF8-8B7A-6FBE809A5CCF}"/>
              </a:ext>
            </a:extLst>
          </p:cNvPr>
          <p:cNvSpPr>
            <a:spLocks noGrp="1"/>
          </p:cNvSpPr>
          <p:nvPr/>
        </p:nvSpPr>
        <p:spPr>
          <a:xfrm>
            <a:off x="9591675" y="2286000"/>
            <a:ext cx="952500" cy="266700"/>
          </a:xfrm>
          <a:prstGeom prst="rect">
            <a:avLst/>
          </a:prstGeom>
          <a:noFill/>
          <a:ln w="0">
            <a:noFill/>
            <a:prstDash val="solid"/>
          </a:ln>
        </p:spPr>
        <p:txBody>
          <a:bodyPr anchor="ctr"/>
          <a:lstStyle/>
          <a:p>
            <a:pPr algn="r">
              <a:buNone/>
              <a:defRPr sz="1350" b="1">
                <a:solidFill>
                  <a:srgbClr val="FFFFFF"/>
                </a:solidFill>
              </a:defRPr>
            </a:pPr>
            <a:r>
              <a:rPr sz="1350" b="1">
                <a:solidFill>
                  <a:srgbClr val="FFFFFF"/>
                </a:solidFill>
              </a:rPr>
              <a:t>€ 150</a:t>
            </a:r>
          </a:p>
        </p:txBody>
      </p:sp>
      <p:sp>
        <p:nvSpPr>
          <p:cNvPr id="17" name="Rechthoek 16">
            <a:extLst>
              <a:ext uri="{FF2B5EF4-FFF2-40B4-BE49-F238E27FC236}">
                <a16:creationId xmlns:a16="http://schemas.microsoft.com/office/drawing/2014/main" id="{07AAC004-954E-4FB6-8141-85EA25CD8D0A}"/>
              </a:ext>
            </a:extLst>
          </p:cNvPr>
          <p:cNvSpPr>
            <a:spLocks noGrp="1"/>
          </p:cNvSpPr>
          <p:nvPr/>
        </p:nvSpPr>
        <p:spPr>
          <a:xfrm>
            <a:off x="6153150" y="2647950"/>
            <a:ext cx="3381375" cy="266700"/>
          </a:xfrm>
          <a:prstGeom prst="rect">
            <a:avLst/>
          </a:prstGeom>
          <a:noFill/>
          <a:ln w="0">
            <a:noFill/>
            <a:prstDash val="solid"/>
          </a:ln>
        </p:spPr>
        <p:txBody>
          <a:bodyPr anchor="ctr"/>
          <a:lstStyle/>
          <a:p>
            <a:pPr algn="l">
              <a:buNone/>
              <a:defRPr sz="1200" b="0">
                <a:solidFill>
                  <a:srgbClr val="FFFFFF"/>
                </a:solidFill>
              </a:defRPr>
            </a:pPr>
            <a:r>
              <a:rPr sz="1200" b="0">
                <a:solidFill>
                  <a:srgbClr val="FFFFFF"/>
                </a:solidFill>
              </a:rPr>
              <a:t>2 vakken  •  10 x 5 cm</a:t>
            </a:r>
          </a:p>
        </p:txBody>
      </p:sp>
      <p:sp>
        <p:nvSpPr>
          <p:cNvPr id="18" name="Rechthoek 17">
            <a:extLst>
              <a:ext uri="{FF2B5EF4-FFF2-40B4-BE49-F238E27FC236}">
                <a16:creationId xmlns:a16="http://schemas.microsoft.com/office/drawing/2014/main" id="{AD2F6F2E-677E-423E-8B3B-D550C66E21ED}"/>
              </a:ext>
            </a:extLst>
          </p:cNvPr>
          <p:cNvSpPr>
            <a:spLocks noGrp="1"/>
          </p:cNvSpPr>
          <p:nvPr/>
        </p:nvSpPr>
        <p:spPr>
          <a:xfrm>
            <a:off x="9591675" y="2647950"/>
            <a:ext cx="952500" cy="266700"/>
          </a:xfrm>
          <a:prstGeom prst="rect">
            <a:avLst/>
          </a:prstGeom>
          <a:noFill/>
          <a:ln w="0">
            <a:noFill/>
            <a:prstDash val="solid"/>
          </a:ln>
        </p:spPr>
        <p:txBody>
          <a:bodyPr anchor="ctr"/>
          <a:lstStyle/>
          <a:p>
            <a:pPr algn="r">
              <a:buNone/>
              <a:defRPr sz="1350" b="1">
                <a:solidFill>
                  <a:srgbClr val="FFFFFF"/>
                </a:solidFill>
              </a:defRPr>
            </a:pPr>
            <a:r>
              <a:rPr sz="1350" b="1">
                <a:solidFill>
                  <a:srgbClr val="FFFFFF"/>
                </a:solidFill>
              </a:rPr>
              <a:t>€ 250</a:t>
            </a:r>
          </a:p>
        </p:txBody>
      </p:sp>
      <p:sp>
        <p:nvSpPr>
          <p:cNvPr id="19" name="Rechthoek: afgeronde hoeken 18">
            <a:extLst>
              <a:ext uri="{FF2B5EF4-FFF2-40B4-BE49-F238E27FC236}">
                <a16:creationId xmlns:a16="http://schemas.microsoft.com/office/drawing/2014/main" id="{472E79E6-DDD6-456D-8ED7-BCABEE30C385}"/>
              </a:ext>
            </a:extLst>
          </p:cNvPr>
          <p:cNvSpPr>
            <a:spLocks noGrp="1"/>
          </p:cNvSpPr>
          <p:nvPr/>
        </p:nvSpPr>
        <p:spPr>
          <a:xfrm>
            <a:off x="685800" y="3714750"/>
            <a:ext cx="4857750" cy="2000250"/>
          </a:xfrm>
          <a:prstGeom prst="roundRect">
            <a:avLst>
              <a:gd name="adj" fmla="val 3810"/>
            </a:avLst>
          </a:prstGeom>
          <a:solidFill>
            <a:srgbClr val="111111"/>
          </a:solidFill>
          <a:ln w="0">
            <a:solidFill>
              <a:srgbClr val="111111"/>
            </a:solidFill>
            <a:prstDash val="solid"/>
          </a:ln>
        </p:spPr>
        <p:txBody>
          <a:bodyPr/>
          <a:lstStyle/>
          <a:p>
            <a:endParaRPr/>
          </a:p>
        </p:txBody>
      </p:sp>
      <p:sp>
        <p:nvSpPr>
          <p:cNvPr id="20" name="Rechthoek 19">
            <a:extLst>
              <a:ext uri="{FF2B5EF4-FFF2-40B4-BE49-F238E27FC236}">
                <a16:creationId xmlns:a16="http://schemas.microsoft.com/office/drawing/2014/main" id="{6719FBAC-808F-4369-AFE2-7759152A3605}"/>
              </a:ext>
            </a:extLst>
          </p:cNvPr>
          <p:cNvSpPr>
            <a:spLocks noGrp="1"/>
          </p:cNvSpPr>
          <p:nvPr/>
        </p:nvSpPr>
        <p:spPr>
          <a:xfrm>
            <a:off x="914400" y="3886200"/>
            <a:ext cx="4400550" cy="228600"/>
          </a:xfrm>
          <a:prstGeom prst="rect">
            <a:avLst/>
          </a:prstGeom>
          <a:noFill/>
          <a:ln w="0">
            <a:noFill/>
            <a:prstDash val="solid"/>
          </a:ln>
        </p:spPr>
        <p:txBody>
          <a:bodyPr anchor="ctr"/>
          <a:lstStyle/>
          <a:p>
            <a:pPr algn="l">
              <a:buNone/>
              <a:defRPr sz="1125" b="1">
                <a:solidFill>
                  <a:srgbClr val="FF7600"/>
                </a:solidFill>
              </a:defRPr>
            </a:pPr>
            <a:r>
              <a:rPr sz="1125" b="1">
                <a:solidFill>
                  <a:srgbClr val="FF7600"/>
                </a:solidFill>
              </a:rPr>
              <a:t>WEDSTRIJDBAL</a:t>
            </a:r>
          </a:p>
        </p:txBody>
      </p:sp>
      <p:sp>
        <p:nvSpPr>
          <p:cNvPr id="21" name="Rechthoek 20">
            <a:extLst>
              <a:ext uri="{FF2B5EF4-FFF2-40B4-BE49-F238E27FC236}">
                <a16:creationId xmlns:a16="http://schemas.microsoft.com/office/drawing/2014/main" id="{7E51D285-7DAA-4B0C-B539-A21F25AC59AD}"/>
              </a:ext>
            </a:extLst>
          </p:cNvPr>
          <p:cNvSpPr>
            <a:spLocks noGrp="1"/>
          </p:cNvSpPr>
          <p:nvPr/>
        </p:nvSpPr>
        <p:spPr>
          <a:xfrm>
            <a:off x="914400" y="4286250"/>
            <a:ext cx="3381375" cy="266700"/>
          </a:xfrm>
          <a:prstGeom prst="rect">
            <a:avLst/>
          </a:prstGeom>
          <a:noFill/>
          <a:ln w="0">
            <a:noFill/>
            <a:prstDash val="solid"/>
          </a:ln>
        </p:spPr>
        <p:txBody>
          <a:bodyPr anchor="ctr"/>
          <a:lstStyle/>
          <a:p>
            <a:pPr algn="l">
              <a:buNone/>
              <a:defRPr sz="1200" b="0">
                <a:solidFill>
                  <a:srgbClr val="FFFFFF"/>
                </a:solidFill>
              </a:defRPr>
            </a:pPr>
            <a:r>
              <a:rPr sz="1200" b="0">
                <a:solidFill>
                  <a:srgbClr val="FFFFFF"/>
                </a:solidFill>
              </a:rPr>
              <a:t>Herenwedstrijd</a:t>
            </a:r>
          </a:p>
        </p:txBody>
      </p:sp>
      <p:sp>
        <p:nvSpPr>
          <p:cNvPr id="22" name="Rechthoek 21">
            <a:extLst>
              <a:ext uri="{FF2B5EF4-FFF2-40B4-BE49-F238E27FC236}">
                <a16:creationId xmlns:a16="http://schemas.microsoft.com/office/drawing/2014/main" id="{A229C919-912C-4B83-88D3-30F87566A1C2}"/>
              </a:ext>
            </a:extLst>
          </p:cNvPr>
          <p:cNvSpPr>
            <a:spLocks noGrp="1"/>
          </p:cNvSpPr>
          <p:nvPr/>
        </p:nvSpPr>
        <p:spPr>
          <a:xfrm>
            <a:off x="4352925" y="4286250"/>
            <a:ext cx="952500" cy="266700"/>
          </a:xfrm>
          <a:prstGeom prst="rect">
            <a:avLst/>
          </a:prstGeom>
          <a:noFill/>
          <a:ln w="0">
            <a:noFill/>
            <a:prstDash val="solid"/>
          </a:ln>
        </p:spPr>
        <p:txBody>
          <a:bodyPr anchor="ctr"/>
          <a:lstStyle/>
          <a:p>
            <a:pPr algn="r">
              <a:buNone/>
              <a:defRPr sz="1350" b="1">
                <a:solidFill>
                  <a:srgbClr val="FFFFFF"/>
                </a:solidFill>
              </a:defRPr>
            </a:pPr>
            <a:r>
              <a:rPr sz="1350" b="1">
                <a:solidFill>
                  <a:srgbClr val="FFFFFF"/>
                </a:solidFill>
              </a:rPr>
              <a:t>€ 150</a:t>
            </a:r>
          </a:p>
        </p:txBody>
      </p:sp>
      <p:sp>
        <p:nvSpPr>
          <p:cNvPr id="23" name="Rechthoek 22">
            <a:extLst>
              <a:ext uri="{FF2B5EF4-FFF2-40B4-BE49-F238E27FC236}">
                <a16:creationId xmlns:a16="http://schemas.microsoft.com/office/drawing/2014/main" id="{28F960E2-5EF6-49B9-BE08-7EA764BBA42D}"/>
              </a:ext>
            </a:extLst>
          </p:cNvPr>
          <p:cNvSpPr>
            <a:spLocks noGrp="1"/>
          </p:cNvSpPr>
          <p:nvPr/>
        </p:nvSpPr>
        <p:spPr>
          <a:xfrm>
            <a:off x="914400" y="4648200"/>
            <a:ext cx="3381375" cy="266700"/>
          </a:xfrm>
          <a:prstGeom prst="rect">
            <a:avLst/>
          </a:prstGeom>
          <a:noFill/>
          <a:ln w="0">
            <a:noFill/>
            <a:prstDash val="solid"/>
          </a:ln>
        </p:spPr>
        <p:txBody>
          <a:bodyPr anchor="ctr"/>
          <a:lstStyle/>
          <a:p>
            <a:pPr algn="l">
              <a:buNone/>
              <a:defRPr sz="1200" b="0">
                <a:solidFill>
                  <a:srgbClr val="FFFFFF"/>
                </a:solidFill>
              </a:defRPr>
            </a:pPr>
            <a:r>
              <a:rPr sz="1200" b="0">
                <a:solidFill>
                  <a:srgbClr val="FFFFFF"/>
                </a:solidFill>
              </a:rPr>
              <a:t>Dameswedstrijd</a:t>
            </a:r>
          </a:p>
        </p:txBody>
      </p:sp>
      <p:sp>
        <p:nvSpPr>
          <p:cNvPr id="24" name="Rechthoek 23">
            <a:extLst>
              <a:ext uri="{FF2B5EF4-FFF2-40B4-BE49-F238E27FC236}">
                <a16:creationId xmlns:a16="http://schemas.microsoft.com/office/drawing/2014/main" id="{260B0E74-BD22-47A8-825E-4BEB8DA201DB}"/>
              </a:ext>
            </a:extLst>
          </p:cNvPr>
          <p:cNvSpPr>
            <a:spLocks noGrp="1"/>
          </p:cNvSpPr>
          <p:nvPr/>
        </p:nvSpPr>
        <p:spPr>
          <a:xfrm>
            <a:off x="4352925" y="4648200"/>
            <a:ext cx="952500" cy="266700"/>
          </a:xfrm>
          <a:prstGeom prst="rect">
            <a:avLst/>
          </a:prstGeom>
          <a:noFill/>
          <a:ln w="0">
            <a:noFill/>
            <a:prstDash val="solid"/>
          </a:ln>
        </p:spPr>
        <p:txBody>
          <a:bodyPr anchor="ctr"/>
          <a:lstStyle/>
          <a:p>
            <a:pPr algn="r">
              <a:buNone/>
              <a:defRPr sz="1350" b="1">
                <a:solidFill>
                  <a:srgbClr val="FFFFFF"/>
                </a:solidFill>
              </a:defRPr>
            </a:pPr>
            <a:r>
              <a:rPr sz="1350" b="1">
                <a:solidFill>
                  <a:srgbClr val="FFFFFF"/>
                </a:solidFill>
              </a:rPr>
              <a:t>€ 150</a:t>
            </a:r>
          </a:p>
        </p:txBody>
      </p:sp>
      <p:sp>
        <p:nvSpPr>
          <p:cNvPr id="25" name="Rechthoek 24">
            <a:extLst>
              <a:ext uri="{FF2B5EF4-FFF2-40B4-BE49-F238E27FC236}">
                <a16:creationId xmlns:a16="http://schemas.microsoft.com/office/drawing/2014/main" id="{D2170807-9D7E-4E4B-AEA7-AFABAEDE7D03}"/>
              </a:ext>
            </a:extLst>
          </p:cNvPr>
          <p:cNvSpPr>
            <a:spLocks noGrp="1"/>
          </p:cNvSpPr>
          <p:nvPr/>
        </p:nvSpPr>
        <p:spPr>
          <a:xfrm>
            <a:off x="914400" y="5191125"/>
            <a:ext cx="4400550" cy="400050"/>
          </a:xfrm>
          <a:prstGeom prst="rect">
            <a:avLst/>
          </a:prstGeom>
          <a:noFill/>
          <a:ln w="0">
            <a:noFill/>
            <a:prstDash val="solid"/>
          </a:ln>
        </p:spPr>
        <p:txBody>
          <a:bodyPr anchor="ctr"/>
          <a:lstStyle/>
          <a:p>
            <a:pPr algn="l">
              <a:buNone/>
              <a:defRPr sz="975" b="0">
                <a:solidFill>
                  <a:srgbClr val="D0D0D0"/>
                </a:solidFill>
              </a:defRPr>
            </a:pPr>
            <a:r>
              <a:rPr sz="975" b="0">
                <a:solidFill>
                  <a:srgbClr val="D0D0D0"/>
                </a:solidFill>
              </a:rPr>
              <a:t>Logo inbegrepen in de aankondiging van de wedstrijd op onze sociale media.</a:t>
            </a:r>
          </a:p>
        </p:txBody>
      </p:sp>
      <p:sp>
        <p:nvSpPr>
          <p:cNvPr id="26" name="Rechthoek: afgeronde hoeken 25">
            <a:extLst>
              <a:ext uri="{FF2B5EF4-FFF2-40B4-BE49-F238E27FC236}">
                <a16:creationId xmlns:a16="http://schemas.microsoft.com/office/drawing/2014/main" id="{974A612D-A7F6-4AED-B4AB-505A68A0E25E}"/>
              </a:ext>
            </a:extLst>
          </p:cNvPr>
          <p:cNvSpPr>
            <a:spLocks noGrp="1"/>
          </p:cNvSpPr>
          <p:nvPr/>
        </p:nvSpPr>
        <p:spPr>
          <a:xfrm>
            <a:off x="5924550" y="3714750"/>
            <a:ext cx="4857750" cy="2000250"/>
          </a:xfrm>
          <a:prstGeom prst="roundRect">
            <a:avLst>
              <a:gd name="adj" fmla="val 3810"/>
            </a:avLst>
          </a:prstGeom>
          <a:solidFill>
            <a:srgbClr val="F2F2F1"/>
          </a:solidFill>
          <a:ln w="0">
            <a:solidFill>
              <a:srgbClr val="F2F2F1"/>
            </a:solidFill>
            <a:prstDash val="solid"/>
          </a:ln>
        </p:spPr>
        <p:txBody>
          <a:bodyPr/>
          <a:lstStyle/>
          <a:p>
            <a:endParaRPr/>
          </a:p>
        </p:txBody>
      </p:sp>
      <p:sp>
        <p:nvSpPr>
          <p:cNvPr id="27" name="Rechthoek 26">
            <a:extLst>
              <a:ext uri="{FF2B5EF4-FFF2-40B4-BE49-F238E27FC236}">
                <a16:creationId xmlns:a16="http://schemas.microsoft.com/office/drawing/2014/main" id="{05FFCAE5-5772-42A1-8FCC-8A539AEAA887}"/>
              </a:ext>
            </a:extLst>
          </p:cNvPr>
          <p:cNvSpPr>
            <a:spLocks noGrp="1"/>
          </p:cNvSpPr>
          <p:nvPr/>
        </p:nvSpPr>
        <p:spPr>
          <a:xfrm>
            <a:off x="6153150" y="3886200"/>
            <a:ext cx="4400550" cy="228600"/>
          </a:xfrm>
          <a:prstGeom prst="rect">
            <a:avLst/>
          </a:prstGeom>
          <a:noFill/>
          <a:ln w="0">
            <a:noFill/>
            <a:prstDash val="solid"/>
          </a:ln>
        </p:spPr>
        <p:txBody>
          <a:bodyPr anchor="ctr"/>
          <a:lstStyle/>
          <a:p>
            <a:pPr algn="l">
              <a:buNone/>
              <a:defRPr sz="1125" b="1">
                <a:solidFill>
                  <a:srgbClr val="FF7600"/>
                </a:solidFill>
              </a:defRPr>
            </a:pPr>
            <a:r>
              <a:rPr sz="1125" b="1">
                <a:solidFill>
                  <a:srgbClr val="FF7600"/>
                </a:solidFill>
              </a:rPr>
              <a:t>PUBLICITEITSBORD IN DE SPORTHAL</a:t>
            </a:r>
          </a:p>
        </p:txBody>
      </p:sp>
      <p:sp>
        <p:nvSpPr>
          <p:cNvPr id="28" name="Rechthoek 27">
            <a:extLst>
              <a:ext uri="{FF2B5EF4-FFF2-40B4-BE49-F238E27FC236}">
                <a16:creationId xmlns:a16="http://schemas.microsoft.com/office/drawing/2014/main" id="{E02A6217-F32C-4C59-B39A-3505006CBBC1}"/>
              </a:ext>
            </a:extLst>
          </p:cNvPr>
          <p:cNvSpPr>
            <a:spLocks noGrp="1"/>
          </p:cNvSpPr>
          <p:nvPr/>
        </p:nvSpPr>
        <p:spPr>
          <a:xfrm>
            <a:off x="6153150" y="4286250"/>
            <a:ext cx="3381375" cy="266700"/>
          </a:xfrm>
          <a:prstGeom prst="rect">
            <a:avLst/>
          </a:prstGeom>
          <a:noFill/>
          <a:ln w="0">
            <a:noFill/>
            <a:prstDash val="solid"/>
          </a:ln>
        </p:spPr>
        <p:txBody>
          <a:bodyPr anchor="ctr"/>
          <a:lstStyle/>
          <a:p>
            <a:pPr algn="l">
              <a:buNone/>
              <a:defRPr sz="1200" b="0">
                <a:solidFill>
                  <a:srgbClr val="111111"/>
                </a:solidFill>
              </a:defRPr>
            </a:pPr>
            <a:r>
              <a:rPr sz="1200" b="0">
                <a:solidFill>
                  <a:srgbClr val="111111"/>
                </a:solidFill>
              </a:rPr>
              <a:t>Bord  •  200 x 60 cm</a:t>
            </a:r>
          </a:p>
        </p:txBody>
      </p:sp>
      <p:sp>
        <p:nvSpPr>
          <p:cNvPr id="29" name="Rechthoek 28">
            <a:extLst>
              <a:ext uri="{FF2B5EF4-FFF2-40B4-BE49-F238E27FC236}">
                <a16:creationId xmlns:a16="http://schemas.microsoft.com/office/drawing/2014/main" id="{C55C3447-BF3A-4035-BE30-C1543C4FFCDA}"/>
              </a:ext>
            </a:extLst>
          </p:cNvPr>
          <p:cNvSpPr>
            <a:spLocks noGrp="1"/>
          </p:cNvSpPr>
          <p:nvPr/>
        </p:nvSpPr>
        <p:spPr>
          <a:xfrm>
            <a:off x="9591675" y="4286250"/>
            <a:ext cx="952500" cy="266700"/>
          </a:xfrm>
          <a:prstGeom prst="rect">
            <a:avLst/>
          </a:prstGeom>
          <a:noFill/>
          <a:ln w="0">
            <a:noFill/>
            <a:prstDash val="solid"/>
          </a:ln>
        </p:spPr>
        <p:txBody>
          <a:bodyPr anchor="ctr"/>
          <a:lstStyle/>
          <a:p>
            <a:pPr algn="r">
              <a:buNone/>
              <a:defRPr sz="1350" b="1">
                <a:solidFill>
                  <a:srgbClr val="111111"/>
                </a:solidFill>
              </a:defRPr>
            </a:pPr>
            <a:r>
              <a:rPr sz="1350" b="1">
                <a:solidFill>
                  <a:srgbClr val="111111"/>
                </a:solidFill>
              </a:rPr>
              <a:t>€ 350</a:t>
            </a:r>
          </a:p>
        </p:txBody>
      </p:sp>
      <p:sp>
        <p:nvSpPr>
          <p:cNvPr id="30" name="Rechthoek 29">
            <a:extLst>
              <a:ext uri="{FF2B5EF4-FFF2-40B4-BE49-F238E27FC236}">
                <a16:creationId xmlns:a16="http://schemas.microsoft.com/office/drawing/2014/main" id="{9360BA4C-7D38-49F1-B785-6F79825DC7B0}"/>
              </a:ext>
            </a:extLst>
          </p:cNvPr>
          <p:cNvSpPr>
            <a:spLocks noGrp="1"/>
          </p:cNvSpPr>
          <p:nvPr/>
        </p:nvSpPr>
        <p:spPr>
          <a:xfrm>
            <a:off x="6153150" y="4648200"/>
            <a:ext cx="3381375" cy="266700"/>
          </a:xfrm>
          <a:prstGeom prst="rect">
            <a:avLst/>
          </a:prstGeom>
          <a:noFill/>
          <a:ln w="0">
            <a:noFill/>
            <a:prstDash val="solid"/>
          </a:ln>
        </p:spPr>
        <p:txBody>
          <a:bodyPr anchor="ctr"/>
          <a:lstStyle/>
          <a:p>
            <a:pPr algn="l">
              <a:buNone/>
              <a:defRPr sz="1200" b="0">
                <a:solidFill>
                  <a:srgbClr val="111111"/>
                </a:solidFill>
              </a:defRPr>
            </a:pPr>
            <a:r>
              <a:rPr sz="1200" b="0">
                <a:solidFill>
                  <a:srgbClr val="111111"/>
                </a:solidFill>
              </a:rPr>
              <a:t>Eenmalige aanmaakkost</a:t>
            </a:r>
          </a:p>
        </p:txBody>
      </p:sp>
      <p:sp>
        <p:nvSpPr>
          <p:cNvPr id="31" name="Rechthoek 30">
            <a:extLst>
              <a:ext uri="{FF2B5EF4-FFF2-40B4-BE49-F238E27FC236}">
                <a16:creationId xmlns:a16="http://schemas.microsoft.com/office/drawing/2014/main" id="{4C8E0C63-64BF-4FB1-BEA7-B0C3086F5956}"/>
              </a:ext>
            </a:extLst>
          </p:cNvPr>
          <p:cNvSpPr>
            <a:spLocks noGrp="1"/>
          </p:cNvSpPr>
          <p:nvPr/>
        </p:nvSpPr>
        <p:spPr>
          <a:xfrm>
            <a:off x="9591675" y="4648200"/>
            <a:ext cx="952500" cy="266700"/>
          </a:xfrm>
          <a:prstGeom prst="rect">
            <a:avLst/>
          </a:prstGeom>
          <a:noFill/>
          <a:ln w="0">
            <a:noFill/>
            <a:prstDash val="solid"/>
          </a:ln>
        </p:spPr>
        <p:txBody>
          <a:bodyPr anchor="ctr"/>
          <a:lstStyle/>
          <a:p>
            <a:pPr algn="r">
              <a:buNone/>
              <a:defRPr sz="1350" b="1">
                <a:solidFill>
                  <a:srgbClr val="111111"/>
                </a:solidFill>
              </a:defRPr>
            </a:pPr>
            <a:r>
              <a:rPr sz="1350" b="1">
                <a:solidFill>
                  <a:srgbClr val="111111"/>
                </a:solidFill>
              </a:rPr>
              <a:t>€ 100</a:t>
            </a:r>
          </a:p>
        </p:txBody>
      </p:sp>
      <p:sp>
        <p:nvSpPr>
          <p:cNvPr id="32" name="Rechthoek 31">
            <a:extLst>
              <a:ext uri="{FF2B5EF4-FFF2-40B4-BE49-F238E27FC236}">
                <a16:creationId xmlns:a16="http://schemas.microsoft.com/office/drawing/2014/main" id="{75AD504B-3668-4B4D-B96F-4864C7FCB704}"/>
              </a:ext>
            </a:extLst>
          </p:cNvPr>
          <p:cNvSpPr>
            <a:spLocks noGrp="1"/>
          </p:cNvSpPr>
          <p:nvPr/>
        </p:nvSpPr>
        <p:spPr>
          <a:xfrm>
            <a:off x="6153150" y="5191125"/>
            <a:ext cx="4400550" cy="400050"/>
          </a:xfrm>
          <a:prstGeom prst="rect">
            <a:avLst/>
          </a:prstGeom>
          <a:noFill/>
          <a:ln w="0">
            <a:noFill/>
            <a:prstDash val="solid"/>
          </a:ln>
        </p:spPr>
        <p:txBody>
          <a:bodyPr anchor="ctr"/>
          <a:lstStyle/>
          <a:p>
            <a:pPr algn="l">
              <a:buNone/>
              <a:defRPr sz="975" b="0">
                <a:solidFill>
                  <a:srgbClr val="666666"/>
                </a:solidFill>
              </a:defRPr>
            </a:pPr>
            <a:r>
              <a:rPr sz="975" b="0">
                <a:solidFill>
                  <a:srgbClr val="666666"/>
                </a:solidFill>
              </a:rPr>
              <a:t>Gratis bord bij een overeenkomst voor 3 seizoenen.</a:t>
            </a:r>
          </a:p>
        </p:txBody>
      </p:sp>
      <p:sp>
        <p:nvSpPr>
          <p:cNvPr id="33" name="Rechthoek 32">
            <a:extLst>
              <a:ext uri="{FF2B5EF4-FFF2-40B4-BE49-F238E27FC236}">
                <a16:creationId xmlns:a16="http://schemas.microsoft.com/office/drawing/2014/main" id="{7B7AC227-287A-425F-9A4C-5E270DB8DF57}"/>
              </a:ext>
            </a:extLst>
          </p:cNvPr>
          <p:cNvSpPr>
            <a:spLocks noGrp="1"/>
          </p:cNvSpPr>
          <p:nvPr/>
        </p:nvSpPr>
        <p:spPr>
          <a:xfrm>
            <a:off x="11049000" y="6505575"/>
            <a:ext cx="457200" cy="190500"/>
          </a:xfrm>
          <a:prstGeom prst="rect">
            <a:avLst/>
          </a:prstGeom>
          <a:noFill/>
          <a:ln w="0">
            <a:noFill/>
            <a:prstDash val="solid"/>
          </a:ln>
        </p:spPr>
        <p:txBody>
          <a:bodyPr anchor="ctr"/>
          <a:lstStyle/>
          <a:p>
            <a:pPr algn="r">
              <a:buNone/>
              <a:defRPr sz="750" b="0">
                <a:solidFill>
                  <a:srgbClr val="666666"/>
                </a:solidFill>
              </a:defRPr>
            </a:pPr>
            <a:r>
              <a:rPr sz="750" b="0">
                <a:solidFill>
                  <a:srgbClr val="666666"/>
                </a:solidFill>
              </a:rPr>
              <a:t>8</a:t>
            </a:r>
          </a:p>
        </p:txBody>
      </p:sp>
    </p:spTree>
    <p:extLst>
      <p:ext uri="{BB962C8B-B14F-4D97-AF65-F5344CB8AC3E}">
        <p14:creationId xmlns:p14="http://schemas.microsoft.com/office/powerpoint/2010/main" val="13109448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 name="Rechthoek 38">
            <a:extLst>
              <a:ext uri="{FF2B5EF4-FFF2-40B4-BE49-F238E27FC236}">
                <a16:creationId xmlns:a16="http://schemas.microsoft.com/office/drawing/2014/main" id="{68A2EC39-D6AB-474C-98FE-FAF5C9B06B69}"/>
              </a:ext>
            </a:extLst>
          </p:cNvPr>
          <p:cNvSpPr>
            <a:spLocks noGrp="1"/>
          </p:cNvSpPr>
          <p:nvPr/>
        </p:nvSpPr>
        <p:spPr>
          <a:xfrm>
            <a:off x="0" y="0"/>
            <a:ext cx="133350" cy="6858000"/>
          </a:xfrm>
          <a:prstGeom prst="rect">
            <a:avLst/>
          </a:prstGeom>
          <a:solidFill>
            <a:srgbClr val="FF7600"/>
          </a:solidFill>
          <a:ln w="0">
            <a:solidFill>
              <a:srgbClr val="FF7600"/>
            </a:solidFill>
            <a:prstDash val="solid"/>
          </a:ln>
        </p:spPr>
        <p:txBody>
          <a:bodyPr/>
          <a:lstStyle/>
          <a:p>
            <a:endParaRPr/>
          </a:p>
        </p:txBody>
      </p:sp>
      <p:sp>
        <p:nvSpPr>
          <p:cNvPr id="2" name="Rechthoek 1">
            <a:extLst>
              <a:ext uri="{FF2B5EF4-FFF2-40B4-BE49-F238E27FC236}">
                <a16:creationId xmlns:a16="http://schemas.microsoft.com/office/drawing/2014/main" id="{9FBC9ABA-BBFF-4C10-9979-65D91E087867}"/>
              </a:ext>
            </a:extLst>
          </p:cNvPr>
          <p:cNvSpPr>
            <a:spLocks noGrp="1"/>
          </p:cNvSpPr>
          <p:nvPr/>
        </p:nvSpPr>
        <p:spPr>
          <a:xfrm>
            <a:off x="781050" y="247650"/>
            <a:ext cx="4762500" cy="266700"/>
          </a:xfrm>
          <a:prstGeom prst="rect">
            <a:avLst/>
          </a:prstGeom>
          <a:noFill/>
          <a:ln w="0">
            <a:noFill/>
            <a:prstDash val="solid"/>
          </a:ln>
        </p:spPr>
        <p:txBody>
          <a:bodyPr anchor="ctr"/>
          <a:lstStyle/>
          <a:p>
            <a:pPr algn="l">
              <a:buNone/>
              <a:defRPr sz="900" b="1">
                <a:solidFill>
                  <a:srgbClr val="FF7600"/>
                </a:solidFill>
              </a:defRPr>
            </a:pPr>
            <a:r>
              <a:rPr sz="900" b="1">
                <a:solidFill>
                  <a:srgbClr val="FF7600"/>
                </a:solidFill>
              </a:rPr>
              <a:t>JEUGDPARTNERS</a:t>
            </a:r>
          </a:p>
        </p:txBody>
      </p:sp>
      <p:sp>
        <p:nvSpPr>
          <p:cNvPr id="3" name="Rechthoek 2">
            <a:extLst>
              <a:ext uri="{FF2B5EF4-FFF2-40B4-BE49-F238E27FC236}">
                <a16:creationId xmlns:a16="http://schemas.microsoft.com/office/drawing/2014/main" id="{F3D76A36-A1D1-4681-A2A5-62C09B56CB85}"/>
              </a:ext>
            </a:extLst>
          </p:cNvPr>
          <p:cNvSpPr>
            <a:spLocks noGrp="1"/>
          </p:cNvSpPr>
          <p:nvPr/>
        </p:nvSpPr>
        <p:spPr>
          <a:xfrm>
            <a:off x="781050" y="638175"/>
            <a:ext cx="10287000" cy="571500"/>
          </a:xfrm>
          <a:prstGeom prst="rect">
            <a:avLst/>
          </a:prstGeom>
          <a:noFill/>
          <a:ln w="0">
            <a:noFill/>
            <a:prstDash val="solid"/>
          </a:ln>
        </p:spPr>
        <p:txBody>
          <a:bodyPr anchor="ctr"/>
          <a:lstStyle/>
          <a:p>
            <a:pPr algn="l">
              <a:buNone/>
              <a:defRPr sz="2700" b="1">
                <a:solidFill>
                  <a:srgbClr val="111111"/>
                </a:solidFill>
              </a:defRPr>
            </a:pPr>
            <a:r>
              <a:rPr sz="2700" b="1">
                <a:solidFill>
                  <a:srgbClr val="111111"/>
                </a:solidFill>
              </a:rPr>
              <a:t>Uw merk zichtbaar op de kledij van onze jeugdploegen</a:t>
            </a:r>
          </a:p>
        </p:txBody>
      </p:sp>
      <p:sp>
        <p:nvSpPr>
          <p:cNvPr id="4" name="Rechthoek 3">
            <a:extLst>
              <a:ext uri="{FF2B5EF4-FFF2-40B4-BE49-F238E27FC236}">
                <a16:creationId xmlns:a16="http://schemas.microsoft.com/office/drawing/2014/main" id="{D672290C-42A0-44D9-87DF-E63ACD957A1F}"/>
              </a:ext>
            </a:extLst>
          </p:cNvPr>
          <p:cNvSpPr>
            <a:spLocks noGrp="1"/>
          </p:cNvSpPr>
          <p:nvPr/>
        </p:nvSpPr>
        <p:spPr>
          <a:xfrm>
            <a:off x="685800" y="6438900"/>
            <a:ext cx="10820400" cy="9525"/>
          </a:xfrm>
          <a:prstGeom prst="rect">
            <a:avLst/>
          </a:prstGeom>
          <a:solidFill>
            <a:srgbClr val="D8D8D5"/>
          </a:solidFill>
          <a:ln w="0">
            <a:solidFill>
              <a:srgbClr val="D8D8D5"/>
            </a:solidFill>
            <a:prstDash val="solid"/>
          </a:ln>
        </p:spPr>
        <p:txBody>
          <a:bodyPr/>
          <a:lstStyle/>
          <a:p>
            <a:endParaRPr/>
          </a:p>
        </p:txBody>
      </p:sp>
      <p:sp>
        <p:nvSpPr>
          <p:cNvPr id="5" name="Rechthoek 4">
            <a:extLst>
              <a:ext uri="{FF2B5EF4-FFF2-40B4-BE49-F238E27FC236}">
                <a16:creationId xmlns:a16="http://schemas.microsoft.com/office/drawing/2014/main" id="{91CA5BF7-A36E-42B7-BA9D-2CF6CBADE71C}"/>
              </a:ext>
            </a:extLst>
          </p:cNvPr>
          <p:cNvSpPr>
            <a:spLocks noGrp="1"/>
          </p:cNvSpPr>
          <p:nvPr/>
        </p:nvSpPr>
        <p:spPr>
          <a:xfrm>
            <a:off x="781050" y="6505575"/>
            <a:ext cx="5905500" cy="190500"/>
          </a:xfrm>
          <a:prstGeom prst="rect">
            <a:avLst/>
          </a:prstGeom>
          <a:noFill/>
          <a:ln w="0">
            <a:noFill/>
            <a:prstDash val="solid"/>
          </a:ln>
        </p:spPr>
        <p:txBody>
          <a:bodyPr anchor="ctr"/>
          <a:lstStyle/>
          <a:p>
            <a:pPr>
              <a:buNone/>
              <a:defRPr sz="750" b="0" i="0">
                <a:solidFill>
                  <a:srgbClr val="999995"/>
                </a:solidFill>
              </a:defRPr>
            </a:pPr>
            <a:r>
              <a:rPr sz="750">
                <a:solidFill>
                  <a:srgbClr val="999995"/>
                </a:solidFill>
              </a:rPr>
              <a:t>BASKET WILLEBROEK  •  SPONSOR EN PARTNERSHIP 2026–2027</a:t>
            </a:r>
          </a:p>
        </p:txBody>
      </p:sp>
      <p:sp>
        <p:nvSpPr>
          <p:cNvPr id="6" name="Rechthoek 5">
            <a:extLst>
              <a:ext uri="{FF2B5EF4-FFF2-40B4-BE49-F238E27FC236}">
                <a16:creationId xmlns:a16="http://schemas.microsoft.com/office/drawing/2014/main" id="{3815DD41-1D40-4E8A-9E97-FD0FE8388480}"/>
              </a:ext>
            </a:extLst>
          </p:cNvPr>
          <p:cNvSpPr>
            <a:spLocks noGrp="1"/>
          </p:cNvSpPr>
          <p:nvPr/>
        </p:nvSpPr>
        <p:spPr>
          <a:xfrm>
            <a:off x="11049000" y="6505575"/>
            <a:ext cx="457200" cy="190500"/>
          </a:xfrm>
          <a:prstGeom prst="rect">
            <a:avLst/>
          </a:prstGeom>
          <a:noFill/>
          <a:ln w="0">
            <a:noFill/>
            <a:prstDash val="solid"/>
          </a:ln>
        </p:spPr>
        <p:txBody>
          <a:bodyPr anchor="ctr"/>
          <a:lstStyle/>
          <a:p>
            <a:pPr algn="r">
              <a:buNone/>
              <a:defRPr sz="750" b="0">
                <a:solidFill>
                  <a:srgbClr val="666666"/>
                </a:solidFill>
              </a:defRPr>
            </a:pPr>
            <a:r>
              <a:rPr sz="750" b="0">
                <a:solidFill>
                  <a:srgbClr val="666666"/>
                </a:solidFill>
              </a:rPr>
              <a:t>9</a:t>
            </a:r>
          </a:p>
        </p:txBody>
      </p:sp>
      <p:sp>
        <p:nvSpPr>
          <p:cNvPr id="7" name="Rechthoek 6">
            <a:extLst>
              <a:ext uri="{FF2B5EF4-FFF2-40B4-BE49-F238E27FC236}">
                <a16:creationId xmlns:a16="http://schemas.microsoft.com/office/drawing/2014/main" id="{CAF315D9-D373-4137-955D-21E849DBF5B6}"/>
              </a:ext>
            </a:extLst>
          </p:cNvPr>
          <p:cNvSpPr>
            <a:spLocks noGrp="1"/>
          </p:cNvSpPr>
          <p:nvPr/>
        </p:nvSpPr>
        <p:spPr>
          <a:xfrm>
            <a:off x="781050" y="1257300"/>
            <a:ext cx="9715500" cy="285750"/>
          </a:xfrm>
          <a:prstGeom prst="rect">
            <a:avLst/>
          </a:prstGeom>
          <a:noFill/>
          <a:ln w="0">
            <a:noFill/>
            <a:prstDash val="solid"/>
          </a:ln>
        </p:spPr>
        <p:txBody>
          <a:bodyPr anchor="ctr"/>
          <a:lstStyle/>
          <a:p>
            <a:pPr algn="l">
              <a:buNone/>
              <a:defRPr sz="1350" b="0">
                <a:solidFill>
                  <a:srgbClr val="666666"/>
                </a:solidFill>
              </a:defRPr>
            </a:pPr>
            <a:r>
              <a:rPr sz="1350" b="0">
                <a:solidFill>
                  <a:srgbClr val="666666"/>
                </a:solidFill>
              </a:rPr>
              <a:t>Een gerichte investering in één jeugdploeg. De prijs daalt vanaf het tweede jaar.</a:t>
            </a:r>
          </a:p>
        </p:txBody>
      </p:sp>
      <p:sp>
        <p:nvSpPr>
          <p:cNvPr id="8" name="Rechthoek: afgeronde hoeken 7">
            <a:extLst>
              <a:ext uri="{FF2B5EF4-FFF2-40B4-BE49-F238E27FC236}">
                <a16:creationId xmlns:a16="http://schemas.microsoft.com/office/drawing/2014/main" id="{153E54A2-F5B0-4AF5-9211-D0A984F03A47}"/>
              </a:ext>
            </a:extLst>
          </p:cNvPr>
          <p:cNvSpPr>
            <a:spLocks noGrp="1"/>
          </p:cNvSpPr>
          <p:nvPr/>
        </p:nvSpPr>
        <p:spPr>
          <a:xfrm>
            <a:off x="685800" y="1809750"/>
            <a:ext cx="3143250" cy="2857500"/>
          </a:xfrm>
          <a:prstGeom prst="roundRect">
            <a:avLst>
              <a:gd name="adj" fmla="val 2667"/>
            </a:avLst>
          </a:prstGeom>
          <a:solidFill>
            <a:srgbClr val="F2F2F1"/>
          </a:solidFill>
          <a:ln w="0">
            <a:solidFill>
              <a:srgbClr val="F2F2F1"/>
            </a:solidFill>
            <a:prstDash val="solid"/>
          </a:ln>
        </p:spPr>
        <p:txBody>
          <a:bodyPr/>
          <a:lstStyle/>
          <a:p>
            <a:endParaRPr/>
          </a:p>
        </p:txBody>
      </p:sp>
      <p:sp>
        <p:nvSpPr>
          <p:cNvPr id="9" name="Rechthoek 8">
            <a:extLst>
              <a:ext uri="{FF2B5EF4-FFF2-40B4-BE49-F238E27FC236}">
                <a16:creationId xmlns:a16="http://schemas.microsoft.com/office/drawing/2014/main" id="{6BFAD1FD-662A-4F01-87DB-1E14416BB953}"/>
              </a:ext>
            </a:extLst>
          </p:cNvPr>
          <p:cNvSpPr>
            <a:spLocks noGrp="1"/>
          </p:cNvSpPr>
          <p:nvPr/>
        </p:nvSpPr>
        <p:spPr>
          <a:xfrm>
            <a:off x="933450" y="2019300"/>
            <a:ext cx="2619375" cy="228600"/>
          </a:xfrm>
          <a:prstGeom prst="rect">
            <a:avLst/>
          </a:prstGeom>
          <a:noFill/>
          <a:ln w="0">
            <a:noFill/>
            <a:prstDash val="solid"/>
          </a:ln>
        </p:spPr>
        <p:txBody>
          <a:bodyPr anchor="ctr"/>
          <a:lstStyle/>
          <a:p>
            <a:pPr algn="l">
              <a:buNone/>
              <a:defRPr sz="1050" b="1">
                <a:solidFill>
                  <a:srgbClr val="FF7600"/>
                </a:solidFill>
              </a:defRPr>
            </a:pPr>
            <a:r>
              <a:rPr sz="1050" b="1">
                <a:solidFill>
                  <a:srgbClr val="FF7600"/>
                </a:solidFill>
              </a:rPr>
              <a:t>EXCLUSIEF</a:t>
            </a:r>
          </a:p>
        </p:txBody>
      </p:sp>
      <p:sp>
        <p:nvSpPr>
          <p:cNvPr id="10" name="Rechthoek 9">
            <a:extLst>
              <a:ext uri="{FF2B5EF4-FFF2-40B4-BE49-F238E27FC236}">
                <a16:creationId xmlns:a16="http://schemas.microsoft.com/office/drawing/2014/main" id="{13C25CFD-35B2-43EB-BCA7-DD01D3BC080F}"/>
              </a:ext>
            </a:extLst>
          </p:cNvPr>
          <p:cNvSpPr>
            <a:spLocks noGrp="1"/>
          </p:cNvSpPr>
          <p:nvPr/>
        </p:nvSpPr>
        <p:spPr>
          <a:xfrm>
            <a:off x="933450" y="2343150"/>
            <a:ext cx="2619375" cy="323850"/>
          </a:xfrm>
          <a:prstGeom prst="rect">
            <a:avLst/>
          </a:prstGeom>
          <a:noFill/>
          <a:ln w="0">
            <a:noFill/>
            <a:prstDash val="solid"/>
          </a:ln>
        </p:spPr>
        <p:txBody>
          <a:bodyPr anchor="ctr"/>
          <a:lstStyle/>
          <a:p>
            <a:pPr algn="l">
              <a:buNone/>
              <a:defRPr sz="1650" b="1">
                <a:solidFill>
                  <a:srgbClr val="111111"/>
                </a:solidFill>
              </a:defRPr>
            </a:pPr>
            <a:r>
              <a:rPr sz="1650" b="1">
                <a:solidFill>
                  <a:srgbClr val="111111"/>
                </a:solidFill>
              </a:rPr>
              <a:t>1 shirtsponsor</a:t>
            </a:r>
          </a:p>
        </p:txBody>
      </p:sp>
      <p:sp>
        <p:nvSpPr>
          <p:cNvPr id="11" name="Rechthoek 10">
            <a:extLst>
              <a:ext uri="{FF2B5EF4-FFF2-40B4-BE49-F238E27FC236}">
                <a16:creationId xmlns:a16="http://schemas.microsoft.com/office/drawing/2014/main" id="{6A9F3F3D-CB4E-403C-8937-D463E9EA9C5B}"/>
              </a:ext>
            </a:extLst>
          </p:cNvPr>
          <p:cNvSpPr>
            <a:spLocks noGrp="1"/>
          </p:cNvSpPr>
          <p:nvPr/>
        </p:nvSpPr>
        <p:spPr>
          <a:xfrm>
            <a:off x="933450" y="3028950"/>
            <a:ext cx="1428750" cy="228600"/>
          </a:xfrm>
          <a:prstGeom prst="rect">
            <a:avLst/>
          </a:prstGeom>
          <a:noFill/>
          <a:ln w="0">
            <a:noFill/>
            <a:prstDash val="solid"/>
          </a:ln>
        </p:spPr>
        <p:txBody>
          <a:bodyPr anchor="ctr"/>
          <a:lstStyle/>
          <a:p>
            <a:pPr algn="l">
              <a:buNone/>
              <a:defRPr sz="1125" b="0">
                <a:solidFill>
                  <a:srgbClr val="666666"/>
                </a:solidFill>
              </a:defRPr>
            </a:pPr>
            <a:r>
              <a:rPr sz="1125" b="0">
                <a:solidFill>
                  <a:srgbClr val="666666"/>
                </a:solidFill>
              </a:rPr>
              <a:t>Eerste jaar</a:t>
            </a:r>
          </a:p>
        </p:txBody>
      </p:sp>
      <p:sp>
        <p:nvSpPr>
          <p:cNvPr id="12" name="Rechthoek 11">
            <a:extLst>
              <a:ext uri="{FF2B5EF4-FFF2-40B4-BE49-F238E27FC236}">
                <a16:creationId xmlns:a16="http://schemas.microsoft.com/office/drawing/2014/main" id="{33B726E7-36B9-4CA3-994E-AE0FEE61ADF6}"/>
              </a:ext>
            </a:extLst>
          </p:cNvPr>
          <p:cNvSpPr>
            <a:spLocks noGrp="1"/>
          </p:cNvSpPr>
          <p:nvPr/>
        </p:nvSpPr>
        <p:spPr>
          <a:xfrm>
            <a:off x="2447925" y="2990850"/>
            <a:ext cx="1095375" cy="285750"/>
          </a:xfrm>
          <a:prstGeom prst="rect">
            <a:avLst/>
          </a:prstGeom>
          <a:noFill/>
          <a:ln w="0">
            <a:noFill/>
            <a:prstDash val="solid"/>
          </a:ln>
        </p:spPr>
        <p:txBody>
          <a:bodyPr anchor="ctr"/>
          <a:lstStyle/>
          <a:p>
            <a:pPr algn="r">
              <a:buNone/>
              <a:defRPr sz="1650" b="1">
                <a:solidFill>
                  <a:srgbClr val="111111"/>
                </a:solidFill>
              </a:defRPr>
            </a:pPr>
            <a:r>
              <a:rPr sz="1650" b="1">
                <a:solidFill>
                  <a:srgbClr val="111111"/>
                </a:solidFill>
              </a:rPr>
              <a:t>€ 900</a:t>
            </a:r>
          </a:p>
        </p:txBody>
      </p:sp>
      <p:sp>
        <p:nvSpPr>
          <p:cNvPr id="13" name="Rechthoek 12">
            <a:extLst>
              <a:ext uri="{FF2B5EF4-FFF2-40B4-BE49-F238E27FC236}">
                <a16:creationId xmlns:a16="http://schemas.microsoft.com/office/drawing/2014/main" id="{19C72055-8C61-414F-BFCC-9526DF4061BD}"/>
              </a:ext>
            </a:extLst>
          </p:cNvPr>
          <p:cNvSpPr>
            <a:spLocks noGrp="1"/>
          </p:cNvSpPr>
          <p:nvPr/>
        </p:nvSpPr>
        <p:spPr>
          <a:xfrm>
            <a:off x="933450" y="3571875"/>
            <a:ext cx="1428750" cy="228600"/>
          </a:xfrm>
          <a:prstGeom prst="rect">
            <a:avLst/>
          </a:prstGeom>
          <a:noFill/>
          <a:ln w="0">
            <a:noFill/>
            <a:prstDash val="solid"/>
          </a:ln>
        </p:spPr>
        <p:txBody>
          <a:bodyPr anchor="ctr"/>
          <a:lstStyle/>
          <a:p>
            <a:pPr algn="l">
              <a:buNone/>
              <a:defRPr sz="1125" b="0">
                <a:solidFill>
                  <a:srgbClr val="666666"/>
                </a:solidFill>
              </a:defRPr>
            </a:pPr>
            <a:r>
              <a:rPr sz="1125" b="0">
                <a:solidFill>
                  <a:srgbClr val="666666"/>
                </a:solidFill>
              </a:rPr>
              <a:t>Tweede jaar</a:t>
            </a:r>
          </a:p>
        </p:txBody>
      </p:sp>
      <p:sp>
        <p:nvSpPr>
          <p:cNvPr id="14" name="Rechthoek 13">
            <a:extLst>
              <a:ext uri="{FF2B5EF4-FFF2-40B4-BE49-F238E27FC236}">
                <a16:creationId xmlns:a16="http://schemas.microsoft.com/office/drawing/2014/main" id="{BFAC4F62-6014-4F4C-B4E5-FD72A31EB00B}"/>
              </a:ext>
            </a:extLst>
          </p:cNvPr>
          <p:cNvSpPr>
            <a:spLocks noGrp="1"/>
          </p:cNvSpPr>
          <p:nvPr/>
        </p:nvSpPr>
        <p:spPr>
          <a:xfrm>
            <a:off x="2447925" y="3533775"/>
            <a:ext cx="1095375" cy="285750"/>
          </a:xfrm>
          <a:prstGeom prst="rect">
            <a:avLst/>
          </a:prstGeom>
          <a:noFill/>
          <a:ln w="0">
            <a:noFill/>
            <a:prstDash val="solid"/>
          </a:ln>
        </p:spPr>
        <p:txBody>
          <a:bodyPr anchor="ctr"/>
          <a:lstStyle/>
          <a:p>
            <a:pPr algn="r">
              <a:buNone/>
              <a:defRPr sz="1650" b="1">
                <a:solidFill>
                  <a:srgbClr val="111111"/>
                </a:solidFill>
              </a:defRPr>
            </a:pPr>
            <a:r>
              <a:rPr sz="1650" b="1">
                <a:solidFill>
                  <a:srgbClr val="111111"/>
                </a:solidFill>
              </a:rPr>
              <a:t>€ 450</a:t>
            </a:r>
          </a:p>
        </p:txBody>
      </p:sp>
      <p:sp>
        <p:nvSpPr>
          <p:cNvPr id="15" name="Rechthoek 14">
            <a:extLst>
              <a:ext uri="{FF2B5EF4-FFF2-40B4-BE49-F238E27FC236}">
                <a16:creationId xmlns:a16="http://schemas.microsoft.com/office/drawing/2014/main" id="{12A8F205-48C9-4A49-B2D1-B6D225F93DD1}"/>
              </a:ext>
            </a:extLst>
          </p:cNvPr>
          <p:cNvSpPr>
            <a:spLocks noGrp="1"/>
          </p:cNvSpPr>
          <p:nvPr/>
        </p:nvSpPr>
        <p:spPr>
          <a:xfrm>
            <a:off x="933450" y="4114800"/>
            <a:ext cx="1619250" cy="228600"/>
          </a:xfrm>
          <a:prstGeom prst="rect">
            <a:avLst/>
          </a:prstGeom>
          <a:noFill/>
          <a:ln w="0">
            <a:noFill/>
            <a:prstDash val="solid"/>
          </a:ln>
        </p:spPr>
        <p:txBody>
          <a:bodyPr anchor="ctr"/>
          <a:lstStyle/>
          <a:p>
            <a:pPr algn="l">
              <a:buNone/>
              <a:defRPr sz="1125" b="0">
                <a:solidFill>
                  <a:srgbClr val="666666"/>
                </a:solidFill>
              </a:defRPr>
            </a:pPr>
            <a:r>
              <a:rPr sz="1125" b="0">
                <a:solidFill>
                  <a:srgbClr val="666666"/>
                </a:solidFill>
              </a:rPr>
              <a:t>Aansluitende jaren</a:t>
            </a:r>
          </a:p>
        </p:txBody>
      </p:sp>
      <p:sp>
        <p:nvSpPr>
          <p:cNvPr id="16" name="Rechthoek 15">
            <a:extLst>
              <a:ext uri="{FF2B5EF4-FFF2-40B4-BE49-F238E27FC236}">
                <a16:creationId xmlns:a16="http://schemas.microsoft.com/office/drawing/2014/main" id="{2CC19400-380C-46A0-97F0-1FB5D9082047}"/>
              </a:ext>
            </a:extLst>
          </p:cNvPr>
          <p:cNvSpPr>
            <a:spLocks noGrp="1"/>
          </p:cNvSpPr>
          <p:nvPr/>
        </p:nvSpPr>
        <p:spPr>
          <a:xfrm>
            <a:off x="2447925" y="4076700"/>
            <a:ext cx="1095375" cy="285750"/>
          </a:xfrm>
          <a:prstGeom prst="rect">
            <a:avLst/>
          </a:prstGeom>
          <a:noFill/>
          <a:ln w="0">
            <a:noFill/>
            <a:prstDash val="solid"/>
          </a:ln>
        </p:spPr>
        <p:txBody>
          <a:bodyPr anchor="ctr"/>
          <a:lstStyle/>
          <a:p>
            <a:pPr algn="r">
              <a:buNone/>
              <a:defRPr sz="1650" b="1">
                <a:solidFill>
                  <a:srgbClr val="111111"/>
                </a:solidFill>
              </a:defRPr>
            </a:pPr>
            <a:r>
              <a:rPr sz="1650" b="1">
                <a:solidFill>
                  <a:srgbClr val="111111"/>
                </a:solidFill>
              </a:rPr>
              <a:t>€ 450</a:t>
            </a:r>
          </a:p>
        </p:txBody>
      </p:sp>
      <p:sp>
        <p:nvSpPr>
          <p:cNvPr id="17" name="Rechthoek: afgeronde hoeken 16">
            <a:extLst>
              <a:ext uri="{FF2B5EF4-FFF2-40B4-BE49-F238E27FC236}">
                <a16:creationId xmlns:a16="http://schemas.microsoft.com/office/drawing/2014/main" id="{1762DFCF-6463-40C8-9ACF-DB909B723026}"/>
              </a:ext>
            </a:extLst>
          </p:cNvPr>
          <p:cNvSpPr>
            <a:spLocks noGrp="1"/>
          </p:cNvSpPr>
          <p:nvPr/>
        </p:nvSpPr>
        <p:spPr>
          <a:xfrm>
            <a:off x="4114800" y="1809750"/>
            <a:ext cx="3143250" cy="2857500"/>
          </a:xfrm>
          <a:prstGeom prst="roundRect">
            <a:avLst>
              <a:gd name="adj" fmla="val 2667"/>
            </a:avLst>
          </a:prstGeom>
          <a:solidFill>
            <a:srgbClr val="111111"/>
          </a:solidFill>
          <a:ln w="0">
            <a:solidFill>
              <a:srgbClr val="111111"/>
            </a:solidFill>
            <a:prstDash val="solid"/>
          </a:ln>
        </p:spPr>
        <p:txBody>
          <a:bodyPr/>
          <a:lstStyle/>
          <a:p>
            <a:endParaRPr/>
          </a:p>
        </p:txBody>
      </p:sp>
      <p:sp>
        <p:nvSpPr>
          <p:cNvPr id="18" name="Rechthoek 17">
            <a:extLst>
              <a:ext uri="{FF2B5EF4-FFF2-40B4-BE49-F238E27FC236}">
                <a16:creationId xmlns:a16="http://schemas.microsoft.com/office/drawing/2014/main" id="{F3BF9D37-6466-483E-BBD4-E2E9B9C2D119}"/>
              </a:ext>
            </a:extLst>
          </p:cNvPr>
          <p:cNvSpPr>
            <a:spLocks noGrp="1"/>
          </p:cNvSpPr>
          <p:nvPr/>
        </p:nvSpPr>
        <p:spPr>
          <a:xfrm>
            <a:off x="4362450" y="2019300"/>
            <a:ext cx="2619375" cy="228600"/>
          </a:xfrm>
          <a:prstGeom prst="rect">
            <a:avLst/>
          </a:prstGeom>
          <a:noFill/>
          <a:ln w="0">
            <a:noFill/>
            <a:prstDash val="solid"/>
          </a:ln>
        </p:spPr>
        <p:txBody>
          <a:bodyPr anchor="ctr"/>
          <a:lstStyle/>
          <a:p>
            <a:pPr algn="l">
              <a:buNone/>
              <a:defRPr sz="1050" b="1">
                <a:solidFill>
                  <a:srgbClr val="FF7600"/>
                </a:solidFill>
              </a:defRPr>
            </a:pPr>
            <a:r>
              <a:rPr sz="1050" b="1">
                <a:solidFill>
                  <a:srgbClr val="FF7600"/>
                </a:solidFill>
              </a:rPr>
              <a:t>DUO</a:t>
            </a:r>
          </a:p>
        </p:txBody>
      </p:sp>
      <p:sp>
        <p:nvSpPr>
          <p:cNvPr id="19" name="Rechthoek 18">
            <a:extLst>
              <a:ext uri="{FF2B5EF4-FFF2-40B4-BE49-F238E27FC236}">
                <a16:creationId xmlns:a16="http://schemas.microsoft.com/office/drawing/2014/main" id="{ECC66DEC-BF56-4B6E-94B8-F1C1CC008D1F}"/>
              </a:ext>
            </a:extLst>
          </p:cNvPr>
          <p:cNvSpPr>
            <a:spLocks noGrp="1"/>
          </p:cNvSpPr>
          <p:nvPr/>
        </p:nvSpPr>
        <p:spPr>
          <a:xfrm>
            <a:off x="4362450" y="2343150"/>
            <a:ext cx="2619375" cy="323850"/>
          </a:xfrm>
          <a:prstGeom prst="rect">
            <a:avLst/>
          </a:prstGeom>
          <a:noFill/>
          <a:ln w="0">
            <a:noFill/>
            <a:prstDash val="solid"/>
          </a:ln>
        </p:spPr>
        <p:txBody>
          <a:bodyPr anchor="ctr"/>
          <a:lstStyle/>
          <a:p>
            <a:pPr algn="l">
              <a:buNone/>
              <a:defRPr sz="1650" b="1">
                <a:solidFill>
                  <a:srgbClr val="FFFFFF"/>
                </a:solidFill>
              </a:defRPr>
            </a:pPr>
            <a:r>
              <a:rPr sz="1650" b="1">
                <a:solidFill>
                  <a:srgbClr val="FFFFFF"/>
                </a:solidFill>
              </a:rPr>
              <a:t>2 shirtsponsors</a:t>
            </a:r>
          </a:p>
        </p:txBody>
      </p:sp>
      <p:sp>
        <p:nvSpPr>
          <p:cNvPr id="20" name="Rechthoek 19">
            <a:extLst>
              <a:ext uri="{FF2B5EF4-FFF2-40B4-BE49-F238E27FC236}">
                <a16:creationId xmlns:a16="http://schemas.microsoft.com/office/drawing/2014/main" id="{BAFCB05C-4152-4D8D-A7F1-D32F08157453}"/>
              </a:ext>
            </a:extLst>
          </p:cNvPr>
          <p:cNvSpPr>
            <a:spLocks noGrp="1"/>
          </p:cNvSpPr>
          <p:nvPr/>
        </p:nvSpPr>
        <p:spPr>
          <a:xfrm>
            <a:off x="4362450" y="3028950"/>
            <a:ext cx="1428750" cy="228600"/>
          </a:xfrm>
          <a:prstGeom prst="rect">
            <a:avLst/>
          </a:prstGeom>
          <a:noFill/>
          <a:ln w="0">
            <a:noFill/>
            <a:prstDash val="solid"/>
          </a:ln>
        </p:spPr>
        <p:txBody>
          <a:bodyPr anchor="ctr"/>
          <a:lstStyle/>
          <a:p>
            <a:pPr algn="l">
              <a:buNone/>
              <a:defRPr sz="1125" b="0">
                <a:solidFill>
                  <a:srgbClr val="D0D0D0"/>
                </a:solidFill>
              </a:defRPr>
            </a:pPr>
            <a:r>
              <a:rPr sz="1125" b="0">
                <a:solidFill>
                  <a:srgbClr val="D0D0D0"/>
                </a:solidFill>
              </a:rPr>
              <a:t>Eerste jaar</a:t>
            </a:r>
          </a:p>
        </p:txBody>
      </p:sp>
      <p:sp>
        <p:nvSpPr>
          <p:cNvPr id="21" name="Rechthoek 20">
            <a:extLst>
              <a:ext uri="{FF2B5EF4-FFF2-40B4-BE49-F238E27FC236}">
                <a16:creationId xmlns:a16="http://schemas.microsoft.com/office/drawing/2014/main" id="{ED343B4C-F0C4-4173-99D4-2ED7A99AFA57}"/>
              </a:ext>
            </a:extLst>
          </p:cNvPr>
          <p:cNvSpPr>
            <a:spLocks noGrp="1"/>
          </p:cNvSpPr>
          <p:nvPr/>
        </p:nvSpPr>
        <p:spPr>
          <a:xfrm>
            <a:off x="5876925" y="2990850"/>
            <a:ext cx="1095375" cy="285750"/>
          </a:xfrm>
          <a:prstGeom prst="rect">
            <a:avLst/>
          </a:prstGeom>
          <a:noFill/>
          <a:ln w="0">
            <a:noFill/>
            <a:prstDash val="solid"/>
          </a:ln>
        </p:spPr>
        <p:txBody>
          <a:bodyPr anchor="ctr"/>
          <a:lstStyle/>
          <a:p>
            <a:pPr algn="r">
              <a:buNone/>
              <a:defRPr sz="1650" b="1">
                <a:solidFill>
                  <a:srgbClr val="FFFFFF"/>
                </a:solidFill>
              </a:defRPr>
            </a:pPr>
            <a:r>
              <a:rPr sz="1650" b="1">
                <a:solidFill>
                  <a:srgbClr val="FFFFFF"/>
                </a:solidFill>
              </a:rPr>
              <a:t>€ 450</a:t>
            </a:r>
          </a:p>
        </p:txBody>
      </p:sp>
      <p:sp>
        <p:nvSpPr>
          <p:cNvPr id="22" name="Rechthoek 21">
            <a:extLst>
              <a:ext uri="{FF2B5EF4-FFF2-40B4-BE49-F238E27FC236}">
                <a16:creationId xmlns:a16="http://schemas.microsoft.com/office/drawing/2014/main" id="{5B0EAC03-F8FA-4DC0-B971-53B7F0829A22}"/>
              </a:ext>
            </a:extLst>
          </p:cNvPr>
          <p:cNvSpPr>
            <a:spLocks noGrp="1"/>
          </p:cNvSpPr>
          <p:nvPr/>
        </p:nvSpPr>
        <p:spPr>
          <a:xfrm>
            <a:off x="4362450" y="3571875"/>
            <a:ext cx="1428750" cy="228600"/>
          </a:xfrm>
          <a:prstGeom prst="rect">
            <a:avLst/>
          </a:prstGeom>
          <a:noFill/>
          <a:ln w="0">
            <a:noFill/>
            <a:prstDash val="solid"/>
          </a:ln>
        </p:spPr>
        <p:txBody>
          <a:bodyPr anchor="ctr"/>
          <a:lstStyle/>
          <a:p>
            <a:pPr algn="l">
              <a:buNone/>
              <a:defRPr sz="1125" b="0">
                <a:solidFill>
                  <a:srgbClr val="D0D0D0"/>
                </a:solidFill>
              </a:defRPr>
            </a:pPr>
            <a:r>
              <a:rPr sz="1125" b="0">
                <a:solidFill>
                  <a:srgbClr val="D0D0D0"/>
                </a:solidFill>
              </a:rPr>
              <a:t>Tweede jaar</a:t>
            </a:r>
          </a:p>
        </p:txBody>
      </p:sp>
      <p:sp>
        <p:nvSpPr>
          <p:cNvPr id="23" name="Rechthoek 22">
            <a:extLst>
              <a:ext uri="{FF2B5EF4-FFF2-40B4-BE49-F238E27FC236}">
                <a16:creationId xmlns:a16="http://schemas.microsoft.com/office/drawing/2014/main" id="{8C8B2A84-5882-4BC2-9A61-4C78E4EACC2A}"/>
              </a:ext>
            </a:extLst>
          </p:cNvPr>
          <p:cNvSpPr>
            <a:spLocks noGrp="1"/>
          </p:cNvSpPr>
          <p:nvPr/>
        </p:nvSpPr>
        <p:spPr>
          <a:xfrm>
            <a:off x="5876925" y="3533775"/>
            <a:ext cx="1095375" cy="285750"/>
          </a:xfrm>
          <a:prstGeom prst="rect">
            <a:avLst/>
          </a:prstGeom>
          <a:noFill/>
          <a:ln w="0">
            <a:noFill/>
            <a:prstDash val="solid"/>
          </a:ln>
        </p:spPr>
        <p:txBody>
          <a:bodyPr anchor="ctr"/>
          <a:lstStyle/>
          <a:p>
            <a:pPr algn="r">
              <a:buNone/>
              <a:defRPr sz="1650" b="1">
                <a:solidFill>
                  <a:srgbClr val="FFFFFF"/>
                </a:solidFill>
              </a:defRPr>
            </a:pPr>
            <a:r>
              <a:rPr sz="1650" b="1">
                <a:solidFill>
                  <a:srgbClr val="FFFFFF"/>
                </a:solidFill>
              </a:rPr>
              <a:t>€ 225</a:t>
            </a:r>
          </a:p>
        </p:txBody>
      </p:sp>
      <p:sp>
        <p:nvSpPr>
          <p:cNvPr id="24" name="Rechthoek 23">
            <a:extLst>
              <a:ext uri="{FF2B5EF4-FFF2-40B4-BE49-F238E27FC236}">
                <a16:creationId xmlns:a16="http://schemas.microsoft.com/office/drawing/2014/main" id="{D5C31C2E-9FCE-4DA5-9D8A-2414CADC563A}"/>
              </a:ext>
            </a:extLst>
          </p:cNvPr>
          <p:cNvSpPr>
            <a:spLocks noGrp="1"/>
          </p:cNvSpPr>
          <p:nvPr/>
        </p:nvSpPr>
        <p:spPr>
          <a:xfrm>
            <a:off x="4362450" y="4114800"/>
            <a:ext cx="1619250" cy="228600"/>
          </a:xfrm>
          <a:prstGeom prst="rect">
            <a:avLst/>
          </a:prstGeom>
          <a:noFill/>
          <a:ln w="0">
            <a:noFill/>
            <a:prstDash val="solid"/>
          </a:ln>
        </p:spPr>
        <p:txBody>
          <a:bodyPr anchor="ctr"/>
          <a:lstStyle/>
          <a:p>
            <a:pPr algn="l">
              <a:buNone/>
              <a:defRPr sz="1125" b="0">
                <a:solidFill>
                  <a:srgbClr val="D0D0D0"/>
                </a:solidFill>
              </a:defRPr>
            </a:pPr>
            <a:r>
              <a:rPr sz="1125" b="0">
                <a:solidFill>
                  <a:srgbClr val="D0D0D0"/>
                </a:solidFill>
              </a:rPr>
              <a:t>Aansluitende jaren</a:t>
            </a:r>
          </a:p>
        </p:txBody>
      </p:sp>
      <p:sp>
        <p:nvSpPr>
          <p:cNvPr id="25" name="Rechthoek 24">
            <a:extLst>
              <a:ext uri="{FF2B5EF4-FFF2-40B4-BE49-F238E27FC236}">
                <a16:creationId xmlns:a16="http://schemas.microsoft.com/office/drawing/2014/main" id="{2A19D916-F067-4655-AFB0-A2A3C85A2D7D}"/>
              </a:ext>
            </a:extLst>
          </p:cNvPr>
          <p:cNvSpPr>
            <a:spLocks noGrp="1"/>
          </p:cNvSpPr>
          <p:nvPr/>
        </p:nvSpPr>
        <p:spPr>
          <a:xfrm>
            <a:off x="5876925" y="4076700"/>
            <a:ext cx="1095375" cy="285750"/>
          </a:xfrm>
          <a:prstGeom prst="rect">
            <a:avLst/>
          </a:prstGeom>
          <a:noFill/>
          <a:ln w="0">
            <a:noFill/>
            <a:prstDash val="solid"/>
          </a:ln>
        </p:spPr>
        <p:txBody>
          <a:bodyPr anchor="ctr"/>
          <a:lstStyle/>
          <a:p>
            <a:pPr algn="r">
              <a:buNone/>
              <a:defRPr sz="1650" b="1">
                <a:solidFill>
                  <a:srgbClr val="FFFFFF"/>
                </a:solidFill>
              </a:defRPr>
            </a:pPr>
            <a:r>
              <a:rPr sz="1650" b="1">
                <a:solidFill>
                  <a:srgbClr val="FFFFFF"/>
                </a:solidFill>
              </a:rPr>
              <a:t>€ 225</a:t>
            </a:r>
          </a:p>
        </p:txBody>
      </p:sp>
      <p:sp>
        <p:nvSpPr>
          <p:cNvPr id="26" name="Rechthoek: afgeronde hoeken 25">
            <a:extLst>
              <a:ext uri="{FF2B5EF4-FFF2-40B4-BE49-F238E27FC236}">
                <a16:creationId xmlns:a16="http://schemas.microsoft.com/office/drawing/2014/main" id="{9BD151C1-4669-4E3E-8AA4-ABCF50FCAD7B}"/>
              </a:ext>
            </a:extLst>
          </p:cNvPr>
          <p:cNvSpPr>
            <a:spLocks noGrp="1"/>
          </p:cNvSpPr>
          <p:nvPr/>
        </p:nvSpPr>
        <p:spPr>
          <a:xfrm>
            <a:off x="7543800" y="1809750"/>
            <a:ext cx="3143250" cy="2857500"/>
          </a:xfrm>
          <a:prstGeom prst="roundRect">
            <a:avLst>
              <a:gd name="adj" fmla="val 2667"/>
            </a:avLst>
          </a:prstGeom>
          <a:solidFill>
            <a:srgbClr val="F2F2F1"/>
          </a:solidFill>
          <a:ln w="0">
            <a:solidFill>
              <a:srgbClr val="F2F2F1"/>
            </a:solidFill>
            <a:prstDash val="solid"/>
          </a:ln>
        </p:spPr>
        <p:txBody>
          <a:bodyPr/>
          <a:lstStyle/>
          <a:p>
            <a:endParaRPr/>
          </a:p>
        </p:txBody>
      </p:sp>
      <p:sp>
        <p:nvSpPr>
          <p:cNvPr id="27" name="Rechthoek 26">
            <a:extLst>
              <a:ext uri="{FF2B5EF4-FFF2-40B4-BE49-F238E27FC236}">
                <a16:creationId xmlns:a16="http://schemas.microsoft.com/office/drawing/2014/main" id="{F69442F7-45AC-4D6C-A345-301A478C4C7F}"/>
              </a:ext>
            </a:extLst>
          </p:cNvPr>
          <p:cNvSpPr>
            <a:spLocks noGrp="1"/>
          </p:cNvSpPr>
          <p:nvPr/>
        </p:nvSpPr>
        <p:spPr>
          <a:xfrm>
            <a:off x="7791450" y="2019300"/>
            <a:ext cx="2619375" cy="228600"/>
          </a:xfrm>
          <a:prstGeom prst="rect">
            <a:avLst/>
          </a:prstGeom>
          <a:noFill/>
          <a:ln w="0">
            <a:noFill/>
            <a:prstDash val="solid"/>
          </a:ln>
        </p:spPr>
        <p:txBody>
          <a:bodyPr anchor="ctr"/>
          <a:lstStyle/>
          <a:p>
            <a:pPr algn="l">
              <a:buNone/>
              <a:defRPr sz="1050" b="1">
                <a:solidFill>
                  <a:srgbClr val="FF7600"/>
                </a:solidFill>
              </a:defRPr>
            </a:pPr>
            <a:r>
              <a:rPr sz="1050" b="1">
                <a:solidFill>
                  <a:srgbClr val="FF7600"/>
                </a:solidFill>
              </a:rPr>
              <a:t>TRIO</a:t>
            </a:r>
          </a:p>
        </p:txBody>
      </p:sp>
      <p:sp>
        <p:nvSpPr>
          <p:cNvPr id="28" name="Rechthoek 27">
            <a:extLst>
              <a:ext uri="{FF2B5EF4-FFF2-40B4-BE49-F238E27FC236}">
                <a16:creationId xmlns:a16="http://schemas.microsoft.com/office/drawing/2014/main" id="{EBC68232-04ED-40EB-AB8E-FFF6C441A9F4}"/>
              </a:ext>
            </a:extLst>
          </p:cNvPr>
          <p:cNvSpPr>
            <a:spLocks noGrp="1"/>
          </p:cNvSpPr>
          <p:nvPr/>
        </p:nvSpPr>
        <p:spPr>
          <a:xfrm>
            <a:off x="7791450" y="2343150"/>
            <a:ext cx="2619375" cy="323850"/>
          </a:xfrm>
          <a:prstGeom prst="rect">
            <a:avLst/>
          </a:prstGeom>
          <a:noFill/>
          <a:ln w="0">
            <a:noFill/>
            <a:prstDash val="solid"/>
          </a:ln>
        </p:spPr>
        <p:txBody>
          <a:bodyPr anchor="ctr"/>
          <a:lstStyle/>
          <a:p>
            <a:pPr algn="l">
              <a:buNone/>
              <a:defRPr sz="1650" b="1">
                <a:solidFill>
                  <a:srgbClr val="111111"/>
                </a:solidFill>
              </a:defRPr>
            </a:pPr>
            <a:r>
              <a:rPr sz="1650" b="1">
                <a:solidFill>
                  <a:srgbClr val="111111"/>
                </a:solidFill>
              </a:rPr>
              <a:t>3 shirtsponsors</a:t>
            </a:r>
          </a:p>
        </p:txBody>
      </p:sp>
      <p:sp>
        <p:nvSpPr>
          <p:cNvPr id="29" name="Rechthoek 28">
            <a:extLst>
              <a:ext uri="{FF2B5EF4-FFF2-40B4-BE49-F238E27FC236}">
                <a16:creationId xmlns:a16="http://schemas.microsoft.com/office/drawing/2014/main" id="{BBE5187A-A503-451D-9DC8-F1E24B02DF12}"/>
              </a:ext>
            </a:extLst>
          </p:cNvPr>
          <p:cNvSpPr>
            <a:spLocks noGrp="1"/>
          </p:cNvSpPr>
          <p:nvPr/>
        </p:nvSpPr>
        <p:spPr>
          <a:xfrm>
            <a:off x="7791450" y="3028950"/>
            <a:ext cx="1428750" cy="228600"/>
          </a:xfrm>
          <a:prstGeom prst="rect">
            <a:avLst/>
          </a:prstGeom>
          <a:noFill/>
          <a:ln w="0">
            <a:noFill/>
            <a:prstDash val="solid"/>
          </a:ln>
        </p:spPr>
        <p:txBody>
          <a:bodyPr anchor="ctr"/>
          <a:lstStyle/>
          <a:p>
            <a:pPr algn="l">
              <a:buNone/>
              <a:defRPr sz="1125" b="0">
                <a:solidFill>
                  <a:srgbClr val="666666"/>
                </a:solidFill>
              </a:defRPr>
            </a:pPr>
            <a:r>
              <a:rPr sz="1125" b="0">
                <a:solidFill>
                  <a:srgbClr val="666666"/>
                </a:solidFill>
              </a:rPr>
              <a:t>Eerste jaar</a:t>
            </a:r>
          </a:p>
        </p:txBody>
      </p:sp>
      <p:sp>
        <p:nvSpPr>
          <p:cNvPr id="30" name="Rechthoek 29">
            <a:extLst>
              <a:ext uri="{FF2B5EF4-FFF2-40B4-BE49-F238E27FC236}">
                <a16:creationId xmlns:a16="http://schemas.microsoft.com/office/drawing/2014/main" id="{A58E52CE-F798-4963-B922-00EC93DA9B54}"/>
              </a:ext>
            </a:extLst>
          </p:cNvPr>
          <p:cNvSpPr>
            <a:spLocks noGrp="1"/>
          </p:cNvSpPr>
          <p:nvPr/>
        </p:nvSpPr>
        <p:spPr>
          <a:xfrm>
            <a:off x="9305925" y="2990850"/>
            <a:ext cx="1095375" cy="285750"/>
          </a:xfrm>
          <a:prstGeom prst="rect">
            <a:avLst/>
          </a:prstGeom>
          <a:noFill/>
          <a:ln w="0">
            <a:noFill/>
            <a:prstDash val="solid"/>
          </a:ln>
        </p:spPr>
        <p:txBody>
          <a:bodyPr anchor="ctr"/>
          <a:lstStyle/>
          <a:p>
            <a:pPr algn="r">
              <a:buNone/>
              <a:defRPr sz="1650" b="1">
                <a:solidFill>
                  <a:srgbClr val="111111"/>
                </a:solidFill>
              </a:defRPr>
            </a:pPr>
            <a:r>
              <a:rPr sz="1650" b="1">
                <a:solidFill>
                  <a:srgbClr val="111111"/>
                </a:solidFill>
              </a:rPr>
              <a:t>€ 300</a:t>
            </a:r>
          </a:p>
        </p:txBody>
      </p:sp>
      <p:sp>
        <p:nvSpPr>
          <p:cNvPr id="31" name="Rechthoek 30">
            <a:extLst>
              <a:ext uri="{FF2B5EF4-FFF2-40B4-BE49-F238E27FC236}">
                <a16:creationId xmlns:a16="http://schemas.microsoft.com/office/drawing/2014/main" id="{A3578B17-1A52-490C-A56F-14AF3C41A612}"/>
              </a:ext>
            </a:extLst>
          </p:cNvPr>
          <p:cNvSpPr>
            <a:spLocks noGrp="1"/>
          </p:cNvSpPr>
          <p:nvPr/>
        </p:nvSpPr>
        <p:spPr>
          <a:xfrm>
            <a:off x="7791450" y="3571875"/>
            <a:ext cx="1428750" cy="228600"/>
          </a:xfrm>
          <a:prstGeom prst="rect">
            <a:avLst/>
          </a:prstGeom>
          <a:noFill/>
          <a:ln w="0">
            <a:noFill/>
            <a:prstDash val="solid"/>
          </a:ln>
        </p:spPr>
        <p:txBody>
          <a:bodyPr anchor="ctr"/>
          <a:lstStyle/>
          <a:p>
            <a:pPr algn="l">
              <a:buNone/>
              <a:defRPr sz="1125" b="0">
                <a:solidFill>
                  <a:srgbClr val="666666"/>
                </a:solidFill>
              </a:defRPr>
            </a:pPr>
            <a:r>
              <a:rPr sz="1125" b="0">
                <a:solidFill>
                  <a:srgbClr val="666666"/>
                </a:solidFill>
              </a:rPr>
              <a:t>Tweede jaar</a:t>
            </a:r>
          </a:p>
        </p:txBody>
      </p:sp>
      <p:sp>
        <p:nvSpPr>
          <p:cNvPr id="32" name="Rechthoek 31">
            <a:extLst>
              <a:ext uri="{FF2B5EF4-FFF2-40B4-BE49-F238E27FC236}">
                <a16:creationId xmlns:a16="http://schemas.microsoft.com/office/drawing/2014/main" id="{9224E66A-98B0-42B8-98B8-08C8862A2016}"/>
              </a:ext>
            </a:extLst>
          </p:cNvPr>
          <p:cNvSpPr>
            <a:spLocks noGrp="1"/>
          </p:cNvSpPr>
          <p:nvPr/>
        </p:nvSpPr>
        <p:spPr>
          <a:xfrm>
            <a:off x="9305925" y="3533775"/>
            <a:ext cx="1095375" cy="285750"/>
          </a:xfrm>
          <a:prstGeom prst="rect">
            <a:avLst/>
          </a:prstGeom>
          <a:noFill/>
          <a:ln w="0">
            <a:noFill/>
            <a:prstDash val="solid"/>
          </a:ln>
        </p:spPr>
        <p:txBody>
          <a:bodyPr anchor="ctr"/>
          <a:lstStyle/>
          <a:p>
            <a:pPr algn="r">
              <a:buNone/>
              <a:defRPr sz="1650" b="1">
                <a:solidFill>
                  <a:srgbClr val="111111"/>
                </a:solidFill>
              </a:defRPr>
            </a:pPr>
            <a:r>
              <a:rPr sz="1650" b="1">
                <a:solidFill>
                  <a:srgbClr val="111111"/>
                </a:solidFill>
              </a:rPr>
              <a:t>€ 150</a:t>
            </a:r>
          </a:p>
        </p:txBody>
      </p:sp>
      <p:sp>
        <p:nvSpPr>
          <p:cNvPr id="33" name="Rechthoek 32">
            <a:extLst>
              <a:ext uri="{FF2B5EF4-FFF2-40B4-BE49-F238E27FC236}">
                <a16:creationId xmlns:a16="http://schemas.microsoft.com/office/drawing/2014/main" id="{FD56C4B0-3DB8-4058-854F-9A553BA2C334}"/>
              </a:ext>
            </a:extLst>
          </p:cNvPr>
          <p:cNvSpPr>
            <a:spLocks noGrp="1"/>
          </p:cNvSpPr>
          <p:nvPr/>
        </p:nvSpPr>
        <p:spPr>
          <a:xfrm>
            <a:off x="7791450" y="4114800"/>
            <a:ext cx="1619250" cy="228600"/>
          </a:xfrm>
          <a:prstGeom prst="rect">
            <a:avLst/>
          </a:prstGeom>
          <a:noFill/>
          <a:ln w="0">
            <a:noFill/>
            <a:prstDash val="solid"/>
          </a:ln>
        </p:spPr>
        <p:txBody>
          <a:bodyPr anchor="ctr"/>
          <a:lstStyle/>
          <a:p>
            <a:pPr algn="l">
              <a:buNone/>
              <a:defRPr sz="1125" b="0">
                <a:solidFill>
                  <a:srgbClr val="666666"/>
                </a:solidFill>
              </a:defRPr>
            </a:pPr>
            <a:r>
              <a:rPr sz="1125" b="0">
                <a:solidFill>
                  <a:srgbClr val="666666"/>
                </a:solidFill>
              </a:rPr>
              <a:t>Aansluitende jaren</a:t>
            </a:r>
          </a:p>
        </p:txBody>
      </p:sp>
      <p:sp>
        <p:nvSpPr>
          <p:cNvPr id="34" name="Rechthoek 33">
            <a:extLst>
              <a:ext uri="{FF2B5EF4-FFF2-40B4-BE49-F238E27FC236}">
                <a16:creationId xmlns:a16="http://schemas.microsoft.com/office/drawing/2014/main" id="{D15A9C03-9A72-42C7-A66E-3CD6D51702D1}"/>
              </a:ext>
            </a:extLst>
          </p:cNvPr>
          <p:cNvSpPr>
            <a:spLocks noGrp="1"/>
          </p:cNvSpPr>
          <p:nvPr/>
        </p:nvSpPr>
        <p:spPr>
          <a:xfrm>
            <a:off x="9305925" y="4076700"/>
            <a:ext cx="1095375" cy="285750"/>
          </a:xfrm>
          <a:prstGeom prst="rect">
            <a:avLst/>
          </a:prstGeom>
          <a:noFill/>
          <a:ln w="0">
            <a:noFill/>
            <a:prstDash val="solid"/>
          </a:ln>
        </p:spPr>
        <p:txBody>
          <a:bodyPr anchor="ctr"/>
          <a:lstStyle/>
          <a:p>
            <a:pPr algn="r">
              <a:buNone/>
              <a:defRPr sz="1650" b="1">
                <a:solidFill>
                  <a:srgbClr val="111111"/>
                </a:solidFill>
              </a:defRPr>
            </a:pPr>
            <a:r>
              <a:rPr sz="1650" b="1">
                <a:solidFill>
                  <a:srgbClr val="111111"/>
                </a:solidFill>
              </a:rPr>
              <a:t>€ 150</a:t>
            </a:r>
          </a:p>
        </p:txBody>
      </p:sp>
      <p:sp>
        <p:nvSpPr>
          <p:cNvPr id="35" name="Rechthoek: afgeronde hoeken 34">
            <a:extLst>
              <a:ext uri="{FF2B5EF4-FFF2-40B4-BE49-F238E27FC236}">
                <a16:creationId xmlns:a16="http://schemas.microsoft.com/office/drawing/2014/main" id="{703D6A07-90C9-4D08-A809-A9447F8C2D0E}"/>
              </a:ext>
            </a:extLst>
          </p:cNvPr>
          <p:cNvSpPr>
            <a:spLocks noGrp="1"/>
          </p:cNvSpPr>
          <p:nvPr/>
        </p:nvSpPr>
        <p:spPr>
          <a:xfrm>
            <a:off x="685800" y="4905375"/>
            <a:ext cx="10001250" cy="685800"/>
          </a:xfrm>
          <a:prstGeom prst="roundRect">
            <a:avLst>
              <a:gd name="adj" fmla="val 11111"/>
            </a:avLst>
          </a:prstGeom>
          <a:solidFill>
            <a:srgbClr val="FF7600"/>
          </a:solidFill>
          <a:ln w="0">
            <a:solidFill>
              <a:srgbClr val="FF7600"/>
            </a:solidFill>
            <a:prstDash val="solid"/>
          </a:ln>
        </p:spPr>
        <p:txBody>
          <a:bodyPr/>
          <a:lstStyle/>
          <a:p>
            <a:endParaRPr/>
          </a:p>
        </p:txBody>
      </p:sp>
      <p:sp>
        <p:nvSpPr>
          <p:cNvPr id="36" name="Rechthoek 35">
            <a:extLst>
              <a:ext uri="{FF2B5EF4-FFF2-40B4-BE49-F238E27FC236}">
                <a16:creationId xmlns:a16="http://schemas.microsoft.com/office/drawing/2014/main" id="{A3537AFB-A91D-4771-9F68-747FF845A945}"/>
              </a:ext>
            </a:extLst>
          </p:cNvPr>
          <p:cNvSpPr>
            <a:spLocks noGrp="1"/>
          </p:cNvSpPr>
          <p:nvPr/>
        </p:nvSpPr>
        <p:spPr>
          <a:xfrm>
            <a:off x="914400" y="5048250"/>
            <a:ext cx="1428750" cy="209550"/>
          </a:xfrm>
          <a:prstGeom prst="rect">
            <a:avLst/>
          </a:prstGeom>
          <a:noFill/>
          <a:ln w="0">
            <a:noFill/>
            <a:prstDash val="solid"/>
          </a:ln>
        </p:spPr>
        <p:txBody>
          <a:bodyPr anchor="ctr"/>
          <a:lstStyle/>
          <a:p>
            <a:pPr algn="l">
              <a:buNone/>
              <a:defRPr sz="975" b="1">
                <a:solidFill>
                  <a:srgbClr val="111111"/>
                </a:solidFill>
              </a:defRPr>
            </a:pPr>
            <a:r>
              <a:rPr sz="975" b="1">
                <a:solidFill>
                  <a:srgbClr val="111111"/>
                </a:solidFill>
              </a:rPr>
              <a:t>OOK MOGELIJK</a:t>
            </a:r>
          </a:p>
        </p:txBody>
      </p:sp>
      <p:sp>
        <p:nvSpPr>
          <p:cNvPr id="37" name="Rechthoek 36">
            <a:extLst>
              <a:ext uri="{FF2B5EF4-FFF2-40B4-BE49-F238E27FC236}">
                <a16:creationId xmlns:a16="http://schemas.microsoft.com/office/drawing/2014/main" id="{2D15EA4E-F466-4CEB-B2C2-6520A1E098E7}"/>
              </a:ext>
            </a:extLst>
          </p:cNvPr>
          <p:cNvSpPr>
            <a:spLocks noGrp="1"/>
          </p:cNvSpPr>
          <p:nvPr/>
        </p:nvSpPr>
        <p:spPr>
          <a:xfrm>
            <a:off x="2381250" y="4991100"/>
            <a:ext cx="4857750" cy="304800"/>
          </a:xfrm>
          <a:prstGeom prst="rect">
            <a:avLst/>
          </a:prstGeom>
          <a:noFill/>
          <a:ln w="0">
            <a:noFill/>
            <a:prstDash val="solid"/>
          </a:ln>
        </p:spPr>
        <p:txBody>
          <a:bodyPr anchor="ctr"/>
          <a:lstStyle/>
          <a:p>
            <a:pPr algn="l">
              <a:buNone/>
              <a:defRPr sz="1500" b="1">
                <a:solidFill>
                  <a:srgbClr val="111111"/>
                </a:solidFill>
              </a:defRPr>
            </a:pPr>
            <a:r>
              <a:rPr sz="1500" b="1">
                <a:solidFill>
                  <a:srgbClr val="111111"/>
                </a:solidFill>
              </a:rPr>
              <a:t>Opwarmshirts, hoodies en sporttassen</a:t>
            </a:r>
          </a:p>
        </p:txBody>
      </p:sp>
      <p:sp>
        <p:nvSpPr>
          <p:cNvPr id="38" name="Rechthoek 37">
            <a:extLst>
              <a:ext uri="{FF2B5EF4-FFF2-40B4-BE49-F238E27FC236}">
                <a16:creationId xmlns:a16="http://schemas.microsoft.com/office/drawing/2014/main" id="{764CCAEF-FC5A-408E-AA1B-F26A5660CA7E}"/>
              </a:ext>
            </a:extLst>
          </p:cNvPr>
          <p:cNvSpPr>
            <a:spLocks noGrp="1"/>
          </p:cNvSpPr>
          <p:nvPr/>
        </p:nvSpPr>
        <p:spPr>
          <a:xfrm>
            <a:off x="7524750" y="4991100"/>
            <a:ext cx="2857500" cy="304800"/>
          </a:xfrm>
          <a:prstGeom prst="rect">
            <a:avLst/>
          </a:prstGeom>
          <a:noFill/>
          <a:ln w="0">
            <a:noFill/>
            <a:prstDash val="solid"/>
          </a:ln>
        </p:spPr>
        <p:txBody>
          <a:bodyPr anchor="ctr"/>
          <a:lstStyle/>
          <a:p>
            <a:pPr algn="r">
              <a:buNone/>
              <a:defRPr sz="1200" b="1">
                <a:solidFill>
                  <a:srgbClr val="111111"/>
                </a:solidFill>
              </a:defRPr>
            </a:pPr>
            <a:r>
              <a:rPr sz="1200" b="1">
                <a:solidFill>
                  <a:srgbClr val="111111"/>
                </a:solidFill>
              </a:rPr>
              <a:t>Prijs en uitvoering op aanvraag</a:t>
            </a:r>
          </a:p>
        </p:txBody>
      </p:sp>
    </p:spTree>
    <p:extLst>
      <p:ext uri="{BB962C8B-B14F-4D97-AF65-F5344CB8AC3E}">
        <p14:creationId xmlns:p14="http://schemas.microsoft.com/office/powerpoint/2010/main" val="19374972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 name="Rechthoek 19">
            <a:extLst>
              <a:ext uri="{FF2B5EF4-FFF2-40B4-BE49-F238E27FC236}">
                <a16:creationId xmlns:a16="http://schemas.microsoft.com/office/drawing/2014/main" id="{4F74975C-2529-42C4-B2B9-249D65E9ADF9}"/>
              </a:ext>
            </a:extLst>
          </p:cNvPr>
          <p:cNvSpPr>
            <a:spLocks noGrp="1"/>
          </p:cNvSpPr>
          <p:nvPr/>
        </p:nvSpPr>
        <p:spPr>
          <a:xfrm>
            <a:off x="0" y="0"/>
            <a:ext cx="133350" cy="6858000"/>
          </a:xfrm>
          <a:prstGeom prst="rect">
            <a:avLst/>
          </a:prstGeom>
          <a:solidFill>
            <a:srgbClr val="FF7600"/>
          </a:solidFill>
          <a:ln w="0">
            <a:solidFill>
              <a:srgbClr val="FF7600"/>
            </a:solidFill>
            <a:prstDash val="solid"/>
          </a:ln>
        </p:spPr>
        <p:txBody>
          <a:bodyPr/>
          <a:lstStyle/>
          <a:p>
            <a:endParaRPr/>
          </a:p>
        </p:txBody>
      </p:sp>
      <p:sp>
        <p:nvSpPr>
          <p:cNvPr id="2" name="Rechthoek 1">
            <a:extLst>
              <a:ext uri="{FF2B5EF4-FFF2-40B4-BE49-F238E27FC236}">
                <a16:creationId xmlns:a16="http://schemas.microsoft.com/office/drawing/2014/main" id="{FBE41692-3000-40BB-9FE6-BEBD9EFA2702}"/>
              </a:ext>
            </a:extLst>
          </p:cNvPr>
          <p:cNvSpPr>
            <a:spLocks noGrp="1"/>
          </p:cNvSpPr>
          <p:nvPr/>
        </p:nvSpPr>
        <p:spPr>
          <a:xfrm>
            <a:off x="781050" y="247650"/>
            <a:ext cx="4762500" cy="266700"/>
          </a:xfrm>
          <a:prstGeom prst="rect">
            <a:avLst/>
          </a:prstGeom>
          <a:noFill/>
          <a:ln w="0">
            <a:noFill/>
            <a:prstDash val="solid"/>
          </a:ln>
        </p:spPr>
        <p:txBody>
          <a:bodyPr anchor="ctr"/>
          <a:lstStyle/>
          <a:p>
            <a:pPr algn="l">
              <a:buNone/>
              <a:defRPr sz="900" b="1">
                <a:solidFill>
                  <a:srgbClr val="FF7600"/>
                </a:solidFill>
              </a:defRPr>
            </a:pPr>
            <a:r>
              <a:rPr sz="900" b="1">
                <a:solidFill>
                  <a:srgbClr val="FF7600"/>
                </a:solidFill>
              </a:rPr>
              <a:t>LOKALE ZICHTBAARHEID</a:t>
            </a:r>
          </a:p>
        </p:txBody>
      </p:sp>
      <p:sp>
        <p:nvSpPr>
          <p:cNvPr id="3" name="Rechthoek 2">
            <a:extLst>
              <a:ext uri="{FF2B5EF4-FFF2-40B4-BE49-F238E27FC236}">
                <a16:creationId xmlns:a16="http://schemas.microsoft.com/office/drawing/2014/main" id="{C2138F43-AEBA-4BA4-A0E7-92DFDC01B824}"/>
              </a:ext>
            </a:extLst>
          </p:cNvPr>
          <p:cNvSpPr>
            <a:spLocks noGrp="1"/>
          </p:cNvSpPr>
          <p:nvPr/>
        </p:nvSpPr>
        <p:spPr>
          <a:xfrm>
            <a:off x="781050" y="638175"/>
            <a:ext cx="10287000" cy="571500"/>
          </a:xfrm>
          <a:prstGeom prst="rect">
            <a:avLst/>
          </a:prstGeom>
          <a:noFill/>
          <a:ln w="0">
            <a:noFill/>
            <a:prstDash val="solid"/>
          </a:ln>
        </p:spPr>
        <p:txBody>
          <a:bodyPr anchor="ctr"/>
          <a:lstStyle/>
          <a:p>
            <a:pPr algn="l">
              <a:buNone/>
              <a:defRPr sz="2700" b="1">
                <a:solidFill>
                  <a:srgbClr val="111111"/>
                </a:solidFill>
              </a:defRPr>
            </a:pPr>
            <a:r>
              <a:rPr sz="2700" b="1">
                <a:solidFill>
                  <a:srgbClr val="111111"/>
                </a:solidFill>
              </a:rPr>
              <a:t>Local Partner: zichtbaar in de club én bij onze achterban</a:t>
            </a:r>
          </a:p>
        </p:txBody>
      </p:sp>
      <p:sp>
        <p:nvSpPr>
          <p:cNvPr id="4" name="Rechthoek 3">
            <a:extLst>
              <a:ext uri="{FF2B5EF4-FFF2-40B4-BE49-F238E27FC236}">
                <a16:creationId xmlns:a16="http://schemas.microsoft.com/office/drawing/2014/main" id="{991094C0-9EBE-4192-A21B-3DE5197C8719}"/>
              </a:ext>
            </a:extLst>
          </p:cNvPr>
          <p:cNvSpPr>
            <a:spLocks noGrp="1"/>
          </p:cNvSpPr>
          <p:nvPr/>
        </p:nvSpPr>
        <p:spPr>
          <a:xfrm>
            <a:off x="781050" y="1257300"/>
            <a:ext cx="9525000" cy="285750"/>
          </a:xfrm>
          <a:prstGeom prst="rect">
            <a:avLst/>
          </a:prstGeom>
          <a:noFill/>
          <a:ln w="0">
            <a:noFill/>
            <a:prstDash val="solid"/>
          </a:ln>
        </p:spPr>
        <p:txBody>
          <a:bodyPr anchor="ctr"/>
          <a:lstStyle/>
          <a:p>
            <a:pPr algn="l">
              <a:buNone/>
              <a:defRPr sz="1350" b="0">
                <a:solidFill>
                  <a:srgbClr val="666666"/>
                </a:solidFill>
              </a:defRPr>
            </a:pPr>
            <a:r>
              <a:rPr sz="1350" b="0">
                <a:solidFill>
                  <a:srgbClr val="666666"/>
                </a:solidFill>
              </a:rPr>
              <a:t>Een laagdrempelige jaarformule voor lokale ondernemingen.</a:t>
            </a:r>
          </a:p>
        </p:txBody>
      </p:sp>
      <p:sp>
        <p:nvSpPr>
          <p:cNvPr id="5" name="Rechthoek 4">
            <a:extLst>
              <a:ext uri="{FF2B5EF4-FFF2-40B4-BE49-F238E27FC236}">
                <a16:creationId xmlns:a16="http://schemas.microsoft.com/office/drawing/2014/main" id="{B57E8B6F-6C0A-4B44-9FE2-383BCD1E67CA}"/>
              </a:ext>
            </a:extLst>
          </p:cNvPr>
          <p:cNvSpPr>
            <a:spLocks noGrp="1"/>
          </p:cNvSpPr>
          <p:nvPr/>
        </p:nvSpPr>
        <p:spPr>
          <a:xfrm>
            <a:off x="685800" y="6438900"/>
            <a:ext cx="10820400" cy="9525"/>
          </a:xfrm>
          <a:prstGeom prst="rect">
            <a:avLst/>
          </a:prstGeom>
          <a:solidFill>
            <a:srgbClr val="D8D8D5"/>
          </a:solidFill>
          <a:ln w="0">
            <a:solidFill>
              <a:srgbClr val="D8D8D5"/>
            </a:solidFill>
            <a:prstDash val="solid"/>
          </a:ln>
        </p:spPr>
        <p:txBody>
          <a:bodyPr/>
          <a:lstStyle/>
          <a:p>
            <a:endParaRPr/>
          </a:p>
        </p:txBody>
      </p:sp>
      <p:sp>
        <p:nvSpPr>
          <p:cNvPr id="6" name="Rechthoek 5">
            <a:extLst>
              <a:ext uri="{FF2B5EF4-FFF2-40B4-BE49-F238E27FC236}">
                <a16:creationId xmlns:a16="http://schemas.microsoft.com/office/drawing/2014/main" id="{909B9D90-3A41-4621-AFA9-3E4A08AE95EE}"/>
              </a:ext>
            </a:extLst>
          </p:cNvPr>
          <p:cNvSpPr>
            <a:spLocks noGrp="1"/>
          </p:cNvSpPr>
          <p:nvPr/>
        </p:nvSpPr>
        <p:spPr>
          <a:xfrm>
            <a:off x="781050" y="6505575"/>
            <a:ext cx="5905500" cy="190500"/>
          </a:xfrm>
          <a:prstGeom prst="rect">
            <a:avLst/>
          </a:prstGeom>
          <a:noFill/>
          <a:ln w="0">
            <a:noFill/>
            <a:prstDash val="solid"/>
          </a:ln>
        </p:spPr>
        <p:txBody>
          <a:bodyPr anchor="ctr"/>
          <a:lstStyle/>
          <a:p>
            <a:pPr>
              <a:buNone/>
              <a:defRPr sz="750" b="0" i="0">
                <a:solidFill>
                  <a:srgbClr val="999995"/>
                </a:solidFill>
              </a:defRPr>
            </a:pPr>
            <a:r>
              <a:rPr sz="750">
                <a:solidFill>
                  <a:srgbClr val="999995"/>
                </a:solidFill>
              </a:rPr>
              <a:t>BASKET WILLEBROEK  •  SPONSOR EN PARTNERSHIP 2026–2027</a:t>
            </a:r>
          </a:p>
        </p:txBody>
      </p:sp>
      <p:sp>
        <p:nvSpPr>
          <p:cNvPr id="7" name="Rechthoek: afgeronde hoeken 6">
            <a:extLst>
              <a:ext uri="{FF2B5EF4-FFF2-40B4-BE49-F238E27FC236}">
                <a16:creationId xmlns:a16="http://schemas.microsoft.com/office/drawing/2014/main" id="{10AAF7BC-BE08-4EEF-A398-A6CAF56D9B64}"/>
              </a:ext>
            </a:extLst>
          </p:cNvPr>
          <p:cNvSpPr>
            <a:spLocks noGrp="1"/>
          </p:cNvSpPr>
          <p:nvPr/>
        </p:nvSpPr>
        <p:spPr>
          <a:xfrm>
            <a:off x="685800" y="1762125"/>
            <a:ext cx="5905500" cy="3762375"/>
          </a:xfrm>
          <a:prstGeom prst="roundRect">
            <a:avLst>
              <a:gd name="adj" fmla="val 2025"/>
            </a:avLst>
          </a:prstGeom>
          <a:solidFill>
            <a:srgbClr val="F2F2F1"/>
          </a:solidFill>
          <a:ln w="0">
            <a:solidFill>
              <a:srgbClr val="F2F2F1"/>
            </a:solidFill>
            <a:prstDash val="solid"/>
          </a:ln>
        </p:spPr>
        <p:txBody>
          <a:bodyPr/>
          <a:lstStyle/>
          <a:p>
            <a:endParaRPr/>
          </a:p>
        </p:txBody>
      </p:sp>
      <p:sp>
        <p:nvSpPr>
          <p:cNvPr id="8" name="Rechthoek 7">
            <a:extLst>
              <a:ext uri="{FF2B5EF4-FFF2-40B4-BE49-F238E27FC236}">
                <a16:creationId xmlns:a16="http://schemas.microsoft.com/office/drawing/2014/main" id="{6348C428-4638-4B0C-ACE1-E8C8B7E0EACF}"/>
              </a:ext>
            </a:extLst>
          </p:cNvPr>
          <p:cNvSpPr>
            <a:spLocks noGrp="1"/>
          </p:cNvSpPr>
          <p:nvPr/>
        </p:nvSpPr>
        <p:spPr>
          <a:xfrm>
            <a:off x="1009650" y="2019300"/>
            <a:ext cx="2857500" cy="266700"/>
          </a:xfrm>
          <a:prstGeom prst="rect">
            <a:avLst/>
          </a:prstGeom>
          <a:noFill/>
          <a:ln w="0">
            <a:noFill/>
            <a:prstDash val="solid"/>
          </a:ln>
        </p:spPr>
        <p:txBody>
          <a:bodyPr anchor="ctr"/>
          <a:lstStyle/>
          <a:p>
            <a:pPr algn="l">
              <a:buNone/>
              <a:defRPr sz="1125" b="1">
                <a:solidFill>
                  <a:srgbClr val="FF7600"/>
                </a:solidFill>
              </a:defRPr>
            </a:pPr>
            <a:r>
              <a:rPr sz="1125" b="1">
                <a:solidFill>
                  <a:srgbClr val="FF7600"/>
                </a:solidFill>
              </a:rPr>
              <a:t>LOCAL PARTNER</a:t>
            </a:r>
          </a:p>
        </p:txBody>
      </p:sp>
      <p:sp>
        <p:nvSpPr>
          <p:cNvPr id="9" name="Rechthoek 8">
            <a:extLst>
              <a:ext uri="{FF2B5EF4-FFF2-40B4-BE49-F238E27FC236}">
                <a16:creationId xmlns:a16="http://schemas.microsoft.com/office/drawing/2014/main" id="{056C9EC7-06DC-4AF5-B32F-B531C1587F12}"/>
              </a:ext>
            </a:extLst>
          </p:cNvPr>
          <p:cNvSpPr>
            <a:spLocks noGrp="1"/>
          </p:cNvSpPr>
          <p:nvPr/>
        </p:nvSpPr>
        <p:spPr>
          <a:xfrm>
            <a:off x="1009650" y="2381250"/>
            <a:ext cx="4286250" cy="428625"/>
          </a:xfrm>
          <a:prstGeom prst="rect">
            <a:avLst/>
          </a:prstGeom>
          <a:noFill/>
          <a:ln w="0">
            <a:noFill/>
            <a:prstDash val="solid"/>
          </a:ln>
        </p:spPr>
        <p:txBody>
          <a:bodyPr anchor="ctr"/>
          <a:lstStyle/>
          <a:p>
            <a:pPr algn="l">
              <a:buNone/>
              <a:defRPr sz="2175" b="1">
                <a:solidFill>
                  <a:srgbClr val="111111"/>
                </a:solidFill>
              </a:defRPr>
            </a:pPr>
            <a:r>
              <a:rPr sz="2175" b="1">
                <a:solidFill>
                  <a:srgbClr val="111111"/>
                </a:solidFill>
              </a:rPr>
              <a:t>€ 750 per seizoen</a:t>
            </a:r>
          </a:p>
        </p:txBody>
      </p:sp>
      <p:sp>
        <p:nvSpPr>
          <p:cNvPr id="10" name="Rechthoek 9">
            <a:extLst>
              <a:ext uri="{FF2B5EF4-FFF2-40B4-BE49-F238E27FC236}">
                <a16:creationId xmlns:a16="http://schemas.microsoft.com/office/drawing/2014/main" id="{A9519AFF-E9B7-4FB1-9F4E-E62A51141F99}"/>
              </a:ext>
            </a:extLst>
          </p:cNvPr>
          <p:cNvSpPr>
            <a:spLocks noGrp="1"/>
          </p:cNvSpPr>
          <p:nvPr/>
        </p:nvSpPr>
        <p:spPr>
          <a:xfrm>
            <a:off x="1009650" y="2905125"/>
            <a:ext cx="4286250" cy="285750"/>
          </a:xfrm>
          <a:prstGeom prst="rect">
            <a:avLst/>
          </a:prstGeom>
          <a:noFill/>
          <a:ln w="0">
            <a:noFill/>
            <a:prstDash val="solid"/>
          </a:ln>
        </p:spPr>
        <p:txBody>
          <a:bodyPr anchor="ctr"/>
          <a:lstStyle/>
          <a:p>
            <a:pPr algn="l">
              <a:buNone/>
              <a:defRPr sz="1275" b="1">
                <a:solidFill>
                  <a:srgbClr val="666666"/>
                </a:solidFill>
              </a:defRPr>
            </a:pPr>
            <a:r>
              <a:rPr sz="1275" b="1">
                <a:solidFill>
                  <a:srgbClr val="666666"/>
                </a:solidFill>
              </a:rPr>
              <a:t>Doorlopende lokale zichtbaarheid</a:t>
            </a:r>
          </a:p>
        </p:txBody>
      </p:sp>
      <p:sp>
        <p:nvSpPr>
          <p:cNvPr id="11" name="Rechthoek 10">
            <a:extLst>
              <a:ext uri="{FF2B5EF4-FFF2-40B4-BE49-F238E27FC236}">
                <a16:creationId xmlns:a16="http://schemas.microsoft.com/office/drawing/2014/main" id="{B75E09DE-F3CC-4A5E-9FF4-9D5BBFEF8574}"/>
              </a:ext>
            </a:extLst>
          </p:cNvPr>
          <p:cNvSpPr>
            <a:spLocks noGrp="1"/>
          </p:cNvSpPr>
          <p:nvPr/>
        </p:nvSpPr>
        <p:spPr>
          <a:xfrm>
            <a:off x="1009650" y="3476625"/>
            <a:ext cx="5048250" cy="1666875"/>
          </a:xfrm>
          <a:prstGeom prst="rect">
            <a:avLst/>
          </a:prstGeom>
          <a:noFill/>
          <a:ln w="0">
            <a:noFill/>
            <a:prstDash val="solid"/>
          </a:ln>
        </p:spPr>
        <p:txBody>
          <a:bodyPr anchor="ctr"/>
          <a:lstStyle/>
          <a:p>
            <a:pPr algn="l">
              <a:buNone/>
              <a:defRPr sz="1275" b="0">
                <a:solidFill>
                  <a:srgbClr val="111111"/>
                </a:solidFill>
              </a:defRPr>
            </a:pPr>
            <a:r>
              <a:rPr sz="1275" b="0">
                <a:solidFill>
                  <a:srgbClr val="111111"/>
                </a:solidFill>
              </a:rPr>
              <a:t>• Vermelding op de website</a:t>
            </a:r>
          </a:p>
          <a:p>
            <a:pPr algn="l">
              <a:buNone/>
              <a:defRPr sz="1275" b="0">
                <a:solidFill>
                  <a:srgbClr val="111111"/>
                </a:solidFill>
              </a:defRPr>
            </a:pPr>
            <a:r>
              <a:rPr sz="1275" b="0">
                <a:solidFill>
                  <a:srgbClr val="111111"/>
                </a:solidFill>
              </a:rPr>
              <a:t>• 10 vrijkaarten</a:t>
            </a:r>
          </a:p>
          <a:p>
            <a:pPr algn="l">
              <a:buNone/>
              <a:defRPr sz="1275" b="0">
                <a:solidFill>
                  <a:srgbClr val="111111"/>
                </a:solidFill>
              </a:defRPr>
            </a:pPr>
            <a:r>
              <a:rPr sz="1275" b="0">
                <a:solidFill>
                  <a:srgbClr val="111111"/>
                </a:solidFill>
              </a:rPr>
              <a:t>• 1 partnerpost en 2 stories</a:t>
            </a:r>
          </a:p>
          <a:p>
            <a:pPr algn="l">
              <a:buNone/>
              <a:defRPr sz="1275" b="0">
                <a:solidFill>
                  <a:srgbClr val="111111"/>
                </a:solidFill>
              </a:defRPr>
            </a:pPr>
            <a:r>
              <a:rPr sz="1275" b="0">
                <a:solidFill>
                  <a:srgbClr val="111111"/>
                </a:solidFill>
              </a:rPr>
              <a:t>• Deelname aan Basket Willebroek Deals</a:t>
            </a:r>
          </a:p>
          <a:p>
            <a:pPr algn="l">
              <a:buNone/>
              <a:defRPr sz="1275" b="0">
                <a:solidFill>
                  <a:srgbClr val="111111"/>
                </a:solidFill>
              </a:defRPr>
            </a:pPr>
            <a:endParaRPr sz="1275" b="0">
              <a:solidFill>
                <a:srgbClr val="111111"/>
              </a:solidFill>
            </a:endParaRPr>
          </a:p>
        </p:txBody>
      </p:sp>
      <p:sp>
        <p:nvSpPr>
          <p:cNvPr id="12" name="Rechthoek: afgeronde hoeken 11">
            <a:extLst>
              <a:ext uri="{FF2B5EF4-FFF2-40B4-BE49-F238E27FC236}">
                <a16:creationId xmlns:a16="http://schemas.microsoft.com/office/drawing/2014/main" id="{C5DB9D81-6ACB-4747-87BC-6D815DA4AFD3}"/>
              </a:ext>
            </a:extLst>
          </p:cNvPr>
          <p:cNvSpPr>
            <a:spLocks noGrp="1"/>
          </p:cNvSpPr>
          <p:nvPr/>
        </p:nvSpPr>
        <p:spPr>
          <a:xfrm>
            <a:off x="6877050" y="1762125"/>
            <a:ext cx="3905250" cy="2333625"/>
          </a:xfrm>
          <a:prstGeom prst="roundRect">
            <a:avLst>
              <a:gd name="adj" fmla="val 3265"/>
            </a:avLst>
          </a:prstGeom>
          <a:solidFill>
            <a:srgbClr val="111111"/>
          </a:solidFill>
          <a:ln w="0">
            <a:solidFill>
              <a:srgbClr val="111111"/>
            </a:solidFill>
            <a:prstDash val="solid"/>
          </a:ln>
        </p:spPr>
        <p:txBody>
          <a:bodyPr/>
          <a:lstStyle/>
          <a:p>
            <a:endParaRPr/>
          </a:p>
        </p:txBody>
      </p:sp>
      <p:sp>
        <p:nvSpPr>
          <p:cNvPr id="13" name="Rechthoek 12">
            <a:extLst>
              <a:ext uri="{FF2B5EF4-FFF2-40B4-BE49-F238E27FC236}">
                <a16:creationId xmlns:a16="http://schemas.microsoft.com/office/drawing/2014/main" id="{3DD82556-7EE7-4021-9BFC-1EFF82E7380B}"/>
              </a:ext>
            </a:extLst>
          </p:cNvPr>
          <p:cNvSpPr>
            <a:spLocks noGrp="1"/>
          </p:cNvSpPr>
          <p:nvPr/>
        </p:nvSpPr>
        <p:spPr>
          <a:xfrm>
            <a:off x="7181850" y="2019300"/>
            <a:ext cx="3238500" cy="266700"/>
          </a:xfrm>
          <a:prstGeom prst="rect">
            <a:avLst/>
          </a:prstGeom>
          <a:noFill/>
          <a:ln w="0">
            <a:noFill/>
            <a:prstDash val="solid"/>
          </a:ln>
        </p:spPr>
        <p:txBody>
          <a:bodyPr anchor="ctr"/>
          <a:lstStyle/>
          <a:p>
            <a:pPr algn="l">
              <a:buNone/>
              <a:defRPr sz="1125" b="1">
                <a:solidFill>
                  <a:srgbClr val="FF7600"/>
                </a:solidFill>
              </a:defRPr>
            </a:pPr>
            <a:r>
              <a:rPr sz="1125" b="1">
                <a:solidFill>
                  <a:srgbClr val="FF7600"/>
                </a:solidFill>
              </a:rPr>
              <a:t>BASKET WILLEBROEK DEALS</a:t>
            </a:r>
          </a:p>
        </p:txBody>
      </p:sp>
      <p:sp>
        <p:nvSpPr>
          <p:cNvPr id="14" name="Rechthoek 13">
            <a:extLst>
              <a:ext uri="{FF2B5EF4-FFF2-40B4-BE49-F238E27FC236}">
                <a16:creationId xmlns:a16="http://schemas.microsoft.com/office/drawing/2014/main" id="{FCEA25ED-BB72-4499-B6B5-F07003031BDF}"/>
              </a:ext>
            </a:extLst>
          </p:cNvPr>
          <p:cNvSpPr>
            <a:spLocks noGrp="1"/>
          </p:cNvSpPr>
          <p:nvPr/>
        </p:nvSpPr>
        <p:spPr>
          <a:xfrm>
            <a:off x="7181850" y="2476500"/>
            <a:ext cx="3143250" cy="876300"/>
          </a:xfrm>
          <a:prstGeom prst="rect">
            <a:avLst/>
          </a:prstGeom>
          <a:noFill/>
          <a:ln w="0">
            <a:noFill/>
            <a:prstDash val="solid"/>
          </a:ln>
        </p:spPr>
        <p:txBody>
          <a:bodyPr anchor="ctr"/>
          <a:lstStyle/>
          <a:p>
            <a:pPr algn="l">
              <a:buNone/>
              <a:defRPr sz="1500" b="1">
                <a:solidFill>
                  <a:srgbClr val="FFFFFF"/>
                </a:solidFill>
              </a:defRPr>
            </a:pPr>
            <a:r>
              <a:rPr sz="1500" b="1">
                <a:solidFill>
                  <a:srgbClr val="FFFFFF"/>
                </a:solidFill>
              </a:rPr>
              <a:t>Bied onze leden en achterban een aantrekkelijk voordeel, actie of aanbod aan.</a:t>
            </a:r>
          </a:p>
        </p:txBody>
      </p:sp>
      <p:sp>
        <p:nvSpPr>
          <p:cNvPr id="15" name="Rechthoek 14">
            <a:extLst>
              <a:ext uri="{FF2B5EF4-FFF2-40B4-BE49-F238E27FC236}">
                <a16:creationId xmlns:a16="http://schemas.microsoft.com/office/drawing/2014/main" id="{7A7A8061-CCFA-4198-A141-6940B3ED681B}"/>
              </a:ext>
            </a:extLst>
          </p:cNvPr>
          <p:cNvSpPr>
            <a:spLocks noGrp="1"/>
          </p:cNvSpPr>
          <p:nvPr/>
        </p:nvSpPr>
        <p:spPr>
          <a:xfrm>
            <a:off x="7181850" y="3429000"/>
            <a:ext cx="3143250" cy="428625"/>
          </a:xfrm>
          <a:prstGeom prst="rect">
            <a:avLst/>
          </a:prstGeom>
          <a:noFill/>
          <a:ln w="0">
            <a:noFill/>
            <a:prstDash val="solid"/>
          </a:ln>
        </p:spPr>
        <p:txBody>
          <a:bodyPr anchor="ctr"/>
          <a:lstStyle/>
          <a:p>
            <a:pPr algn="l">
              <a:buNone/>
              <a:defRPr sz="1125" b="0">
                <a:solidFill>
                  <a:srgbClr val="D0D0D0"/>
                </a:solidFill>
              </a:defRPr>
            </a:pPr>
            <a:r>
              <a:rPr sz="1125" b="0">
                <a:solidFill>
                  <a:srgbClr val="D0D0D0"/>
                </a:solidFill>
              </a:rPr>
              <a:t>Zo creëert uw partnership ook rechtstreeks lokale klantenbinding.</a:t>
            </a:r>
          </a:p>
        </p:txBody>
      </p:sp>
      <p:sp>
        <p:nvSpPr>
          <p:cNvPr id="16" name="Rechthoek: afgeronde hoeken 15">
            <a:extLst>
              <a:ext uri="{FF2B5EF4-FFF2-40B4-BE49-F238E27FC236}">
                <a16:creationId xmlns:a16="http://schemas.microsoft.com/office/drawing/2014/main" id="{F3A6A104-FF27-4D5A-B05B-AA03389183AD}"/>
              </a:ext>
            </a:extLst>
          </p:cNvPr>
          <p:cNvSpPr>
            <a:spLocks noGrp="1"/>
          </p:cNvSpPr>
          <p:nvPr/>
        </p:nvSpPr>
        <p:spPr>
          <a:xfrm>
            <a:off x="6877050" y="4305300"/>
            <a:ext cx="3905250" cy="1219200"/>
          </a:xfrm>
          <a:prstGeom prst="roundRect">
            <a:avLst>
              <a:gd name="adj" fmla="val 6250"/>
            </a:avLst>
          </a:prstGeom>
          <a:solidFill>
            <a:srgbClr val="FF7600"/>
          </a:solidFill>
          <a:ln w="0">
            <a:solidFill>
              <a:srgbClr val="FF7600"/>
            </a:solidFill>
            <a:prstDash val="solid"/>
          </a:ln>
        </p:spPr>
        <p:txBody>
          <a:bodyPr/>
          <a:lstStyle/>
          <a:p>
            <a:endParaRPr/>
          </a:p>
        </p:txBody>
      </p:sp>
      <p:sp>
        <p:nvSpPr>
          <p:cNvPr id="17" name="Rechthoek 16">
            <a:extLst>
              <a:ext uri="{FF2B5EF4-FFF2-40B4-BE49-F238E27FC236}">
                <a16:creationId xmlns:a16="http://schemas.microsoft.com/office/drawing/2014/main" id="{0E73A1C0-0D47-4284-8D38-E791AE6EE4B8}"/>
              </a:ext>
            </a:extLst>
          </p:cNvPr>
          <p:cNvSpPr>
            <a:spLocks noGrp="1"/>
          </p:cNvSpPr>
          <p:nvPr/>
        </p:nvSpPr>
        <p:spPr>
          <a:xfrm>
            <a:off x="7181850" y="4457700"/>
            <a:ext cx="3143250" cy="209550"/>
          </a:xfrm>
          <a:prstGeom prst="rect">
            <a:avLst/>
          </a:prstGeom>
          <a:noFill/>
          <a:ln w="0">
            <a:noFill/>
            <a:prstDash val="solid"/>
          </a:ln>
        </p:spPr>
        <p:txBody>
          <a:bodyPr anchor="ctr"/>
          <a:lstStyle/>
          <a:p>
            <a:pPr algn="l">
              <a:buNone/>
              <a:defRPr sz="975" b="1">
                <a:solidFill>
                  <a:srgbClr val="111111"/>
                </a:solidFill>
              </a:defRPr>
            </a:pPr>
            <a:r>
              <a:rPr sz="975" b="1">
                <a:solidFill>
                  <a:srgbClr val="111111"/>
                </a:solidFill>
              </a:rPr>
              <a:t>LOKALE MEERWAARDE</a:t>
            </a:r>
          </a:p>
        </p:txBody>
      </p:sp>
      <p:sp>
        <p:nvSpPr>
          <p:cNvPr id="18" name="Rechthoek 17">
            <a:extLst>
              <a:ext uri="{FF2B5EF4-FFF2-40B4-BE49-F238E27FC236}">
                <a16:creationId xmlns:a16="http://schemas.microsoft.com/office/drawing/2014/main" id="{F9E56BB7-C48E-43A7-9F3E-F919BCCA82EC}"/>
              </a:ext>
            </a:extLst>
          </p:cNvPr>
          <p:cNvSpPr>
            <a:spLocks noGrp="1"/>
          </p:cNvSpPr>
          <p:nvPr/>
        </p:nvSpPr>
        <p:spPr>
          <a:xfrm>
            <a:off x="7181850" y="4762500"/>
            <a:ext cx="3143250" cy="552450"/>
          </a:xfrm>
          <a:prstGeom prst="rect">
            <a:avLst/>
          </a:prstGeom>
          <a:noFill/>
          <a:ln w="0">
            <a:noFill/>
            <a:prstDash val="solid"/>
          </a:ln>
        </p:spPr>
        <p:txBody>
          <a:bodyPr anchor="ctr"/>
          <a:lstStyle/>
          <a:p>
            <a:pPr algn="l">
              <a:buNone/>
              <a:defRPr sz="1200" b="1">
                <a:solidFill>
                  <a:srgbClr val="111111"/>
                </a:solidFill>
              </a:defRPr>
            </a:pPr>
            <a:r>
              <a:rPr sz="1200" b="1">
                <a:solidFill>
                  <a:srgbClr val="111111"/>
                </a:solidFill>
              </a:rPr>
              <a:t>Local Partner biedt een volledig seizoen lokale zichtbaarheid.</a:t>
            </a:r>
          </a:p>
          <a:p>
            <a:pPr algn="l">
              <a:buNone/>
              <a:defRPr sz="1200" b="1">
                <a:solidFill>
                  <a:srgbClr val="111111"/>
                </a:solidFill>
              </a:defRPr>
            </a:pPr>
            <a:r>
              <a:rPr sz="1200" b="1">
                <a:solidFill>
                  <a:srgbClr val="111111"/>
                </a:solidFill>
              </a:rPr>
              <a:t>Uw aanbod bereikt rechtstreeks onze leden, gezinnen en achterban.</a:t>
            </a:r>
          </a:p>
        </p:txBody>
      </p:sp>
      <p:sp>
        <p:nvSpPr>
          <p:cNvPr id="19" name="Rechthoek 18">
            <a:extLst>
              <a:ext uri="{FF2B5EF4-FFF2-40B4-BE49-F238E27FC236}">
                <a16:creationId xmlns:a16="http://schemas.microsoft.com/office/drawing/2014/main" id="{80A66D26-7CAA-4B1B-BC7C-0FFC5C22AA8E}"/>
              </a:ext>
            </a:extLst>
          </p:cNvPr>
          <p:cNvSpPr>
            <a:spLocks noGrp="1"/>
          </p:cNvSpPr>
          <p:nvPr/>
        </p:nvSpPr>
        <p:spPr>
          <a:xfrm>
            <a:off x="11049000" y="6505575"/>
            <a:ext cx="457200" cy="190500"/>
          </a:xfrm>
          <a:prstGeom prst="rect">
            <a:avLst/>
          </a:prstGeom>
          <a:noFill/>
          <a:ln w="0">
            <a:noFill/>
            <a:prstDash val="solid"/>
          </a:ln>
        </p:spPr>
        <p:txBody>
          <a:bodyPr anchor="ctr"/>
          <a:lstStyle/>
          <a:p>
            <a:pPr algn="r">
              <a:buNone/>
              <a:defRPr sz="750" b="0">
                <a:solidFill>
                  <a:srgbClr val="666666"/>
                </a:solidFill>
              </a:defRPr>
            </a:pPr>
            <a:r>
              <a:rPr sz="750" b="0">
                <a:solidFill>
                  <a:srgbClr val="666666"/>
                </a:solidFill>
              </a:rPr>
              <a:t>10</a:t>
            </a:r>
          </a:p>
        </p:txBody>
      </p:sp>
    </p:spTree>
    <p:extLst>
      <p:ext uri="{BB962C8B-B14F-4D97-AF65-F5344CB8AC3E}">
        <p14:creationId xmlns:p14="http://schemas.microsoft.com/office/powerpoint/2010/main" val="13109448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 name="Rechthoek 16">
            <a:extLst>
              <a:ext uri="{FF2B5EF4-FFF2-40B4-BE49-F238E27FC236}">
                <a16:creationId xmlns:a16="http://schemas.microsoft.com/office/drawing/2014/main" id="{32AD2D08-F82F-47D7-9DF2-D6A1F9A93FAD}"/>
              </a:ext>
            </a:extLst>
          </p:cNvPr>
          <p:cNvSpPr>
            <a:spLocks noGrp="1"/>
          </p:cNvSpPr>
          <p:nvPr/>
        </p:nvSpPr>
        <p:spPr>
          <a:xfrm>
            <a:off x="0" y="0"/>
            <a:ext cx="133350" cy="6858000"/>
          </a:xfrm>
          <a:prstGeom prst="rect">
            <a:avLst/>
          </a:prstGeom>
          <a:solidFill>
            <a:srgbClr val="FF7600"/>
          </a:solidFill>
          <a:ln w="0">
            <a:solidFill>
              <a:srgbClr val="FF7600"/>
            </a:solidFill>
            <a:prstDash val="solid"/>
          </a:ln>
        </p:spPr>
        <p:txBody>
          <a:bodyPr/>
          <a:lstStyle/>
          <a:p>
            <a:endParaRPr/>
          </a:p>
        </p:txBody>
      </p:sp>
      <p:sp>
        <p:nvSpPr>
          <p:cNvPr id="2" name="Rechthoek 1">
            <a:extLst>
              <a:ext uri="{FF2B5EF4-FFF2-40B4-BE49-F238E27FC236}">
                <a16:creationId xmlns:a16="http://schemas.microsoft.com/office/drawing/2014/main" id="{CCD8C94C-1203-4B83-AE6A-269A0B4D995E}"/>
              </a:ext>
            </a:extLst>
          </p:cNvPr>
          <p:cNvSpPr>
            <a:spLocks noGrp="1"/>
          </p:cNvSpPr>
          <p:nvPr/>
        </p:nvSpPr>
        <p:spPr>
          <a:xfrm>
            <a:off x="781050" y="247650"/>
            <a:ext cx="4762500" cy="266700"/>
          </a:xfrm>
          <a:prstGeom prst="rect">
            <a:avLst/>
          </a:prstGeom>
          <a:noFill/>
          <a:ln w="0">
            <a:noFill/>
            <a:prstDash val="solid"/>
          </a:ln>
        </p:spPr>
        <p:txBody>
          <a:bodyPr anchor="ctr"/>
          <a:lstStyle/>
          <a:p>
            <a:pPr algn="l">
              <a:buNone/>
              <a:defRPr sz="900" b="1">
                <a:solidFill>
                  <a:srgbClr val="FF7600"/>
                </a:solidFill>
              </a:defRPr>
            </a:pPr>
            <a:r>
              <a:rPr sz="900" b="1">
                <a:solidFill>
                  <a:srgbClr val="FF7600"/>
                </a:solidFill>
              </a:rPr>
              <a:t>CLUBPAKKETTEN</a:t>
            </a:r>
          </a:p>
        </p:txBody>
      </p:sp>
      <p:sp>
        <p:nvSpPr>
          <p:cNvPr id="3" name="Rechthoek 2">
            <a:extLst>
              <a:ext uri="{FF2B5EF4-FFF2-40B4-BE49-F238E27FC236}">
                <a16:creationId xmlns:a16="http://schemas.microsoft.com/office/drawing/2014/main" id="{0D87BC96-4E98-42C7-9F2A-1AD21857EECC}"/>
              </a:ext>
            </a:extLst>
          </p:cNvPr>
          <p:cNvSpPr>
            <a:spLocks noGrp="1"/>
          </p:cNvSpPr>
          <p:nvPr/>
        </p:nvSpPr>
        <p:spPr>
          <a:xfrm>
            <a:off x="781050" y="638175"/>
            <a:ext cx="10287000" cy="571500"/>
          </a:xfrm>
          <a:prstGeom prst="rect">
            <a:avLst/>
          </a:prstGeom>
          <a:noFill/>
          <a:ln w="0">
            <a:noFill/>
            <a:prstDash val="solid"/>
          </a:ln>
        </p:spPr>
        <p:txBody>
          <a:bodyPr anchor="ctr"/>
          <a:lstStyle/>
          <a:p>
            <a:pPr algn="l">
              <a:buNone/>
              <a:defRPr sz="2700" b="1">
                <a:solidFill>
                  <a:srgbClr val="111111"/>
                </a:solidFill>
              </a:defRPr>
            </a:pPr>
            <a:r>
              <a:rPr sz="2700" b="1">
                <a:solidFill>
                  <a:srgbClr val="111111"/>
                </a:solidFill>
              </a:rPr>
              <a:t>Brons en Zilver: instappen in zichtbaarheid en hospitality</a:t>
            </a:r>
          </a:p>
        </p:txBody>
      </p:sp>
      <p:sp>
        <p:nvSpPr>
          <p:cNvPr id="4" name="Rechthoek 3">
            <a:extLst>
              <a:ext uri="{FF2B5EF4-FFF2-40B4-BE49-F238E27FC236}">
                <a16:creationId xmlns:a16="http://schemas.microsoft.com/office/drawing/2014/main" id="{4A8796EF-8F2C-468F-89E5-C63F0641BF49}"/>
              </a:ext>
            </a:extLst>
          </p:cNvPr>
          <p:cNvSpPr>
            <a:spLocks noGrp="1"/>
          </p:cNvSpPr>
          <p:nvPr/>
        </p:nvSpPr>
        <p:spPr>
          <a:xfrm>
            <a:off x="685800" y="6438900"/>
            <a:ext cx="10820400" cy="9525"/>
          </a:xfrm>
          <a:prstGeom prst="rect">
            <a:avLst/>
          </a:prstGeom>
          <a:solidFill>
            <a:srgbClr val="D8D8D5"/>
          </a:solidFill>
          <a:ln w="0">
            <a:solidFill>
              <a:srgbClr val="D8D8D5"/>
            </a:solidFill>
            <a:prstDash val="solid"/>
          </a:ln>
        </p:spPr>
        <p:txBody>
          <a:bodyPr/>
          <a:lstStyle/>
          <a:p>
            <a:endParaRPr/>
          </a:p>
        </p:txBody>
      </p:sp>
      <p:sp>
        <p:nvSpPr>
          <p:cNvPr id="5" name="Rechthoek 4">
            <a:extLst>
              <a:ext uri="{FF2B5EF4-FFF2-40B4-BE49-F238E27FC236}">
                <a16:creationId xmlns:a16="http://schemas.microsoft.com/office/drawing/2014/main" id="{FE1C48EA-CF25-4443-8C75-43E7C99AD765}"/>
              </a:ext>
            </a:extLst>
          </p:cNvPr>
          <p:cNvSpPr>
            <a:spLocks noGrp="1"/>
          </p:cNvSpPr>
          <p:nvPr/>
        </p:nvSpPr>
        <p:spPr>
          <a:xfrm>
            <a:off x="781050" y="6505575"/>
            <a:ext cx="5905500" cy="190500"/>
          </a:xfrm>
          <a:prstGeom prst="rect">
            <a:avLst/>
          </a:prstGeom>
          <a:noFill/>
          <a:ln w="0">
            <a:noFill/>
            <a:prstDash val="solid"/>
          </a:ln>
        </p:spPr>
        <p:txBody>
          <a:bodyPr anchor="ctr"/>
          <a:lstStyle/>
          <a:p>
            <a:pPr>
              <a:buNone/>
              <a:defRPr sz="750" b="0" i="0">
                <a:solidFill>
                  <a:srgbClr val="999995"/>
                </a:solidFill>
              </a:defRPr>
            </a:pPr>
            <a:r>
              <a:rPr sz="750">
                <a:solidFill>
                  <a:srgbClr val="999995"/>
                </a:solidFill>
              </a:rPr>
              <a:t>BASKET WILLEBROEK  •  SPONSOR EN PARTNERSHIP 2026–2027</a:t>
            </a:r>
          </a:p>
        </p:txBody>
      </p:sp>
      <p:sp>
        <p:nvSpPr>
          <p:cNvPr id="6" name="Rechthoek 5">
            <a:extLst>
              <a:ext uri="{FF2B5EF4-FFF2-40B4-BE49-F238E27FC236}">
                <a16:creationId xmlns:a16="http://schemas.microsoft.com/office/drawing/2014/main" id="{3924A9C3-8481-453E-AA2E-4EA9EC7F39DC}"/>
              </a:ext>
            </a:extLst>
          </p:cNvPr>
          <p:cNvSpPr>
            <a:spLocks noGrp="1"/>
          </p:cNvSpPr>
          <p:nvPr/>
        </p:nvSpPr>
        <p:spPr>
          <a:xfrm>
            <a:off x="11049000" y="6505575"/>
            <a:ext cx="457200" cy="190500"/>
          </a:xfrm>
          <a:prstGeom prst="rect">
            <a:avLst/>
          </a:prstGeom>
          <a:noFill/>
          <a:ln w="0">
            <a:noFill/>
            <a:prstDash val="solid"/>
          </a:ln>
        </p:spPr>
        <p:txBody>
          <a:bodyPr anchor="ctr"/>
          <a:lstStyle/>
          <a:p>
            <a:pPr algn="r">
              <a:buNone/>
              <a:defRPr sz="750" b="0">
                <a:solidFill>
                  <a:srgbClr val="666666"/>
                </a:solidFill>
              </a:defRPr>
            </a:pPr>
            <a:r>
              <a:rPr sz="750" b="0">
                <a:solidFill>
                  <a:srgbClr val="666666"/>
                </a:solidFill>
              </a:rPr>
              <a:t>11</a:t>
            </a:r>
          </a:p>
        </p:txBody>
      </p:sp>
      <p:sp>
        <p:nvSpPr>
          <p:cNvPr id="7" name="Rechthoek: afgeronde hoeken 6">
            <a:extLst>
              <a:ext uri="{FF2B5EF4-FFF2-40B4-BE49-F238E27FC236}">
                <a16:creationId xmlns:a16="http://schemas.microsoft.com/office/drawing/2014/main" id="{644E7DDD-8320-4CE3-B726-D245FE449312}"/>
              </a:ext>
            </a:extLst>
          </p:cNvPr>
          <p:cNvSpPr>
            <a:spLocks noGrp="1"/>
          </p:cNvSpPr>
          <p:nvPr/>
        </p:nvSpPr>
        <p:spPr>
          <a:xfrm>
            <a:off x="685800" y="1619250"/>
            <a:ext cx="4857750" cy="4095750"/>
          </a:xfrm>
          <a:prstGeom prst="roundRect">
            <a:avLst>
              <a:gd name="adj" fmla="val 1860"/>
            </a:avLst>
          </a:prstGeom>
          <a:solidFill>
            <a:srgbClr val="F2F2F1"/>
          </a:solidFill>
          <a:ln w="0">
            <a:solidFill>
              <a:srgbClr val="F2F2F1"/>
            </a:solidFill>
            <a:prstDash val="solid"/>
          </a:ln>
        </p:spPr>
        <p:txBody>
          <a:bodyPr/>
          <a:lstStyle/>
          <a:p>
            <a:endParaRPr/>
          </a:p>
        </p:txBody>
      </p:sp>
      <p:sp>
        <p:nvSpPr>
          <p:cNvPr id="8" name="Rechthoek 7">
            <a:extLst>
              <a:ext uri="{FF2B5EF4-FFF2-40B4-BE49-F238E27FC236}">
                <a16:creationId xmlns:a16="http://schemas.microsoft.com/office/drawing/2014/main" id="{636C0AFA-0A67-4239-82B2-4C7CAA42C687}"/>
              </a:ext>
            </a:extLst>
          </p:cNvPr>
          <p:cNvSpPr>
            <a:spLocks noGrp="1"/>
          </p:cNvSpPr>
          <p:nvPr/>
        </p:nvSpPr>
        <p:spPr>
          <a:xfrm>
            <a:off x="971550" y="1790700"/>
            <a:ext cx="2476500" cy="266700"/>
          </a:xfrm>
          <a:prstGeom prst="rect">
            <a:avLst/>
          </a:prstGeom>
          <a:noFill/>
          <a:ln w="0">
            <a:noFill/>
            <a:prstDash val="solid"/>
          </a:ln>
        </p:spPr>
        <p:txBody>
          <a:bodyPr anchor="ctr"/>
          <a:lstStyle/>
          <a:p>
            <a:pPr algn="l">
              <a:buNone/>
              <a:defRPr sz="1125" b="1">
                <a:solidFill>
                  <a:srgbClr val="FF7600"/>
                </a:solidFill>
              </a:defRPr>
            </a:pPr>
            <a:r>
              <a:rPr sz="1125" b="1">
                <a:solidFill>
                  <a:srgbClr val="FF7600"/>
                </a:solidFill>
              </a:rPr>
              <a:t>BRONS</a:t>
            </a:r>
          </a:p>
        </p:txBody>
      </p:sp>
      <p:sp>
        <p:nvSpPr>
          <p:cNvPr id="9" name="Rechthoek 8">
            <a:extLst>
              <a:ext uri="{FF2B5EF4-FFF2-40B4-BE49-F238E27FC236}">
                <a16:creationId xmlns:a16="http://schemas.microsoft.com/office/drawing/2014/main" id="{3B19BB55-281A-4890-821E-BD5CCDD3D4E2}"/>
              </a:ext>
            </a:extLst>
          </p:cNvPr>
          <p:cNvSpPr>
            <a:spLocks noGrp="1"/>
          </p:cNvSpPr>
          <p:nvPr/>
        </p:nvSpPr>
        <p:spPr>
          <a:xfrm>
            <a:off x="971550" y="2143125"/>
            <a:ext cx="4191000" cy="400050"/>
          </a:xfrm>
          <a:prstGeom prst="rect">
            <a:avLst/>
          </a:prstGeom>
          <a:noFill/>
          <a:ln w="0">
            <a:noFill/>
            <a:prstDash val="solid"/>
          </a:ln>
        </p:spPr>
        <p:txBody>
          <a:bodyPr anchor="ctr"/>
          <a:lstStyle/>
          <a:p>
            <a:pPr algn="l">
              <a:buNone/>
              <a:defRPr sz="2100" b="1">
                <a:solidFill>
                  <a:srgbClr val="111111"/>
                </a:solidFill>
              </a:defRPr>
            </a:pPr>
            <a:r>
              <a:rPr sz="2100" b="1">
                <a:solidFill>
                  <a:srgbClr val="111111"/>
                </a:solidFill>
              </a:rPr>
              <a:t>€ 1.250 per jaar</a:t>
            </a:r>
          </a:p>
        </p:txBody>
      </p:sp>
      <p:sp>
        <p:nvSpPr>
          <p:cNvPr id="10" name="Rechthoek 9">
            <a:extLst>
              <a:ext uri="{FF2B5EF4-FFF2-40B4-BE49-F238E27FC236}">
                <a16:creationId xmlns:a16="http://schemas.microsoft.com/office/drawing/2014/main" id="{176F8732-A16A-43D2-B49C-D24E992AC757}"/>
              </a:ext>
            </a:extLst>
          </p:cNvPr>
          <p:cNvSpPr>
            <a:spLocks noGrp="1"/>
          </p:cNvSpPr>
          <p:nvPr/>
        </p:nvSpPr>
        <p:spPr>
          <a:xfrm>
            <a:off x="971550" y="2609850"/>
            <a:ext cx="4191000" cy="266700"/>
          </a:xfrm>
          <a:prstGeom prst="rect">
            <a:avLst/>
          </a:prstGeom>
          <a:noFill/>
          <a:ln w="0">
            <a:noFill/>
            <a:prstDash val="solid"/>
          </a:ln>
        </p:spPr>
        <p:txBody>
          <a:bodyPr anchor="ctr"/>
          <a:lstStyle/>
          <a:p>
            <a:pPr algn="l">
              <a:buNone/>
              <a:defRPr sz="1125" b="1">
                <a:solidFill>
                  <a:srgbClr val="666666"/>
                </a:solidFill>
              </a:defRPr>
            </a:pPr>
            <a:r>
              <a:rPr sz="1125" b="1">
                <a:solidFill>
                  <a:srgbClr val="666666"/>
                </a:solidFill>
              </a:rPr>
              <a:t>Jaarlijks engagement</a:t>
            </a:r>
          </a:p>
        </p:txBody>
      </p:sp>
      <p:sp>
        <p:nvSpPr>
          <p:cNvPr id="11" name="Rechthoek 10">
            <a:extLst>
              <a:ext uri="{FF2B5EF4-FFF2-40B4-BE49-F238E27FC236}">
                <a16:creationId xmlns:a16="http://schemas.microsoft.com/office/drawing/2014/main" id="{6AAD4DF7-F606-46EA-872D-E4142872212A}"/>
              </a:ext>
            </a:extLst>
          </p:cNvPr>
          <p:cNvSpPr>
            <a:spLocks noGrp="1"/>
          </p:cNvSpPr>
          <p:nvPr/>
        </p:nvSpPr>
        <p:spPr>
          <a:xfrm>
            <a:off x="971550" y="3143250"/>
            <a:ext cx="4238625" cy="2143125"/>
          </a:xfrm>
          <a:prstGeom prst="rect">
            <a:avLst/>
          </a:prstGeom>
          <a:noFill/>
          <a:ln w="0">
            <a:noFill/>
            <a:prstDash val="solid"/>
          </a:ln>
        </p:spPr>
        <p:txBody>
          <a:bodyPr anchor="ctr"/>
          <a:lstStyle/>
          <a:p>
            <a:pPr algn="l">
              <a:buNone/>
              <a:defRPr sz="1275" b="0">
                <a:solidFill>
                  <a:srgbClr val="111111"/>
                </a:solidFill>
              </a:defRPr>
            </a:pPr>
            <a:r>
              <a:rPr sz="1275" b="0">
                <a:solidFill>
                  <a:srgbClr val="111111"/>
                </a:solidFill>
              </a:rPr>
              <a:t>• Publiciteitsbord achter de ring</a:t>
            </a:r>
          </a:p>
          <a:p>
            <a:pPr algn="l">
              <a:buNone/>
              <a:defRPr sz="1275" b="0">
                <a:solidFill>
                  <a:srgbClr val="111111"/>
                </a:solidFill>
              </a:defRPr>
            </a:pPr>
            <a:r>
              <a:rPr sz="1275" b="0">
                <a:solidFill>
                  <a:srgbClr val="111111"/>
                </a:solidFill>
              </a:rPr>
              <a:t>• 2 Business Seats voor alle wedstrijden</a:t>
            </a:r>
          </a:p>
          <a:p>
            <a:pPr algn="l">
              <a:buNone/>
              <a:defRPr sz="1275" b="0">
                <a:solidFill>
                  <a:srgbClr val="111111"/>
                </a:solidFill>
              </a:defRPr>
            </a:pPr>
            <a:r>
              <a:rPr sz="1275" b="0">
                <a:solidFill>
                  <a:srgbClr val="111111"/>
                </a:solidFill>
              </a:rPr>
              <a:t>• 10 vrijkaarten</a:t>
            </a:r>
          </a:p>
          <a:p>
            <a:pPr>
              <a:buNone/>
              <a:defRPr sz="1275" b="0">
                <a:solidFill>
                  <a:srgbClr val="111111"/>
                </a:solidFill>
              </a:defRPr>
            </a:pPr>
            <a:r>
              <a:rPr sz="1280">
                <a:solidFill>
                  <a:srgbClr val="111111"/>
                </a:solidFill>
              </a:rPr>
              <a:t>• 1 partnerpost en 2 stories</a:t>
            </a:r>
          </a:p>
          <a:p>
            <a:pPr algn="l">
              <a:buNone/>
              <a:defRPr sz="1275" b="0">
                <a:solidFill>
                  <a:srgbClr val="111111"/>
                </a:solidFill>
              </a:defRPr>
            </a:pPr>
            <a:r>
              <a:rPr sz="1275" b="0">
                <a:solidFill>
                  <a:srgbClr val="111111"/>
                </a:solidFill>
              </a:rPr>
              <a:t>• Online vermelding als Bronzen partner</a:t>
            </a:r>
          </a:p>
          <a:p>
            <a:pPr algn="l">
              <a:buNone/>
              <a:defRPr sz="1275" b="0">
                <a:solidFill>
                  <a:srgbClr val="111111"/>
                </a:solidFill>
              </a:defRPr>
            </a:pPr>
            <a:r>
              <a:rPr sz="1275" b="0">
                <a:solidFill>
                  <a:srgbClr val="111111"/>
                </a:solidFill>
              </a:rPr>
              <a:t>• 4 netwerkbijeenkomsten per jaar</a:t>
            </a:r>
          </a:p>
        </p:txBody>
      </p:sp>
      <p:sp>
        <p:nvSpPr>
          <p:cNvPr id="12" name="Rechthoek: afgeronde hoeken 11">
            <a:extLst>
              <a:ext uri="{FF2B5EF4-FFF2-40B4-BE49-F238E27FC236}">
                <a16:creationId xmlns:a16="http://schemas.microsoft.com/office/drawing/2014/main" id="{7F065254-976C-4BF2-AEB6-F19F78F983A4}"/>
              </a:ext>
            </a:extLst>
          </p:cNvPr>
          <p:cNvSpPr>
            <a:spLocks noGrp="1"/>
          </p:cNvSpPr>
          <p:nvPr/>
        </p:nvSpPr>
        <p:spPr>
          <a:xfrm>
            <a:off x="5924550" y="1619250"/>
            <a:ext cx="4857750" cy="4095750"/>
          </a:xfrm>
          <a:prstGeom prst="roundRect">
            <a:avLst>
              <a:gd name="adj" fmla="val 1860"/>
            </a:avLst>
          </a:prstGeom>
          <a:solidFill>
            <a:srgbClr val="111111"/>
          </a:solidFill>
          <a:ln w="0">
            <a:solidFill>
              <a:srgbClr val="111111"/>
            </a:solidFill>
            <a:prstDash val="solid"/>
          </a:ln>
        </p:spPr>
        <p:txBody>
          <a:bodyPr/>
          <a:lstStyle/>
          <a:p>
            <a:endParaRPr/>
          </a:p>
        </p:txBody>
      </p:sp>
      <p:sp>
        <p:nvSpPr>
          <p:cNvPr id="13" name="Rechthoek 12">
            <a:extLst>
              <a:ext uri="{FF2B5EF4-FFF2-40B4-BE49-F238E27FC236}">
                <a16:creationId xmlns:a16="http://schemas.microsoft.com/office/drawing/2014/main" id="{1A8ACF77-6FE9-4074-82DA-53D8FBD32BFE}"/>
              </a:ext>
            </a:extLst>
          </p:cNvPr>
          <p:cNvSpPr>
            <a:spLocks noGrp="1"/>
          </p:cNvSpPr>
          <p:nvPr/>
        </p:nvSpPr>
        <p:spPr>
          <a:xfrm>
            <a:off x="6210300" y="1790700"/>
            <a:ext cx="2476500" cy="266700"/>
          </a:xfrm>
          <a:prstGeom prst="rect">
            <a:avLst/>
          </a:prstGeom>
          <a:noFill/>
          <a:ln w="0">
            <a:noFill/>
            <a:prstDash val="solid"/>
          </a:ln>
        </p:spPr>
        <p:txBody>
          <a:bodyPr anchor="ctr"/>
          <a:lstStyle/>
          <a:p>
            <a:pPr algn="l">
              <a:buNone/>
              <a:defRPr sz="1125" b="1">
                <a:solidFill>
                  <a:srgbClr val="FF7600"/>
                </a:solidFill>
              </a:defRPr>
            </a:pPr>
            <a:r>
              <a:rPr sz="1125" b="1">
                <a:solidFill>
                  <a:srgbClr val="FF7600"/>
                </a:solidFill>
              </a:rPr>
              <a:t>ZILVER</a:t>
            </a:r>
          </a:p>
        </p:txBody>
      </p:sp>
      <p:sp>
        <p:nvSpPr>
          <p:cNvPr id="14" name="Rechthoek 13">
            <a:extLst>
              <a:ext uri="{FF2B5EF4-FFF2-40B4-BE49-F238E27FC236}">
                <a16:creationId xmlns:a16="http://schemas.microsoft.com/office/drawing/2014/main" id="{8E8041D8-C186-41C2-8060-AEA04C2285A4}"/>
              </a:ext>
            </a:extLst>
          </p:cNvPr>
          <p:cNvSpPr>
            <a:spLocks noGrp="1"/>
          </p:cNvSpPr>
          <p:nvPr/>
        </p:nvSpPr>
        <p:spPr>
          <a:xfrm>
            <a:off x="6210300" y="2143125"/>
            <a:ext cx="4191000" cy="400050"/>
          </a:xfrm>
          <a:prstGeom prst="rect">
            <a:avLst/>
          </a:prstGeom>
          <a:noFill/>
          <a:ln w="0">
            <a:noFill/>
            <a:prstDash val="solid"/>
          </a:ln>
        </p:spPr>
        <p:txBody>
          <a:bodyPr anchor="ctr"/>
          <a:lstStyle/>
          <a:p>
            <a:pPr algn="l">
              <a:buNone/>
              <a:defRPr sz="2100" b="1">
                <a:solidFill>
                  <a:srgbClr val="FFFFFF"/>
                </a:solidFill>
              </a:defRPr>
            </a:pPr>
            <a:r>
              <a:rPr sz="2100" b="1">
                <a:solidFill>
                  <a:srgbClr val="FFFFFF"/>
                </a:solidFill>
              </a:rPr>
              <a:t>€ 3.000 per jaar</a:t>
            </a:r>
          </a:p>
        </p:txBody>
      </p:sp>
      <p:sp>
        <p:nvSpPr>
          <p:cNvPr id="15" name="Rechthoek 14">
            <a:extLst>
              <a:ext uri="{FF2B5EF4-FFF2-40B4-BE49-F238E27FC236}">
                <a16:creationId xmlns:a16="http://schemas.microsoft.com/office/drawing/2014/main" id="{71C760BF-D962-45D0-ACBB-0A05CCF87394}"/>
              </a:ext>
            </a:extLst>
          </p:cNvPr>
          <p:cNvSpPr>
            <a:spLocks noGrp="1"/>
          </p:cNvSpPr>
          <p:nvPr/>
        </p:nvSpPr>
        <p:spPr>
          <a:xfrm>
            <a:off x="6210300" y="2609850"/>
            <a:ext cx="4191000" cy="266700"/>
          </a:xfrm>
          <a:prstGeom prst="rect">
            <a:avLst/>
          </a:prstGeom>
          <a:noFill/>
          <a:ln w="0">
            <a:noFill/>
            <a:prstDash val="solid"/>
          </a:ln>
        </p:spPr>
        <p:txBody>
          <a:bodyPr anchor="ctr"/>
          <a:lstStyle/>
          <a:p>
            <a:pPr algn="l">
              <a:buNone/>
              <a:defRPr sz="1125" b="1">
                <a:solidFill>
                  <a:srgbClr val="D0D0D0"/>
                </a:solidFill>
              </a:defRPr>
            </a:pPr>
            <a:r>
              <a:rPr sz="1125" b="1">
                <a:solidFill>
                  <a:srgbClr val="D0D0D0"/>
                </a:solidFill>
              </a:rPr>
              <a:t>Minimum 2 jaar</a:t>
            </a:r>
          </a:p>
        </p:txBody>
      </p:sp>
      <p:sp>
        <p:nvSpPr>
          <p:cNvPr id="16" name="Rechthoek 15">
            <a:extLst>
              <a:ext uri="{FF2B5EF4-FFF2-40B4-BE49-F238E27FC236}">
                <a16:creationId xmlns:a16="http://schemas.microsoft.com/office/drawing/2014/main" id="{8FEF2B8B-E807-4B07-99F6-73B0D93808DE}"/>
              </a:ext>
            </a:extLst>
          </p:cNvPr>
          <p:cNvSpPr>
            <a:spLocks noGrp="1"/>
          </p:cNvSpPr>
          <p:nvPr/>
        </p:nvSpPr>
        <p:spPr>
          <a:xfrm>
            <a:off x="6210300" y="3143250"/>
            <a:ext cx="4238625" cy="2143125"/>
          </a:xfrm>
          <a:prstGeom prst="rect">
            <a:avLst/>
          </a:prstGeom>
          <a:noFill/>
          <a:ln w="0">
            <a:noFill/>
            <a:prstDash val="solid"/>
          </a:ln>
        </p:spPr>
        <p:txBody>
          <a:bodyPr anchor="ctr"/>
          <a:lstStyle/>
          <a:p>
            <a:pPr algn="l">
              <a:buNone/>
              <a:defRPr sz="1275" b="0">
                <a:solidFill>
                  <a:srgbClr val="FFFFFF"/>
                </a:solidFill>
              </a:defRPr>
            </a:pPr>
            <a:r>
              <a:rPr sz="1275" b="0" dirty="0">
                <a:solidFill>
                  <a:srgbClr val="FFFFFF"/>
                </a:solidFill>
              </a:rPr>
              <a:t>• </a:t>
            </a:r>
            <a:r>
              <a:rPr sz="1275" b="0" dirty="0" err="1">
                <a:solidFill>
                  <a:srgbClr val="FFFFFF"/>
                </a:solidFill>
              </a:rPr>
              <a:t>Publiciteitsbord</a:t>
            </a:r>
            <a:r>
              <a:rPr sz="1275" b="0" dirty="0">
                <a:solidFill>
                  <a:srgbClr val="FFFFFF"/>
                </a:solidFill>
              </a:rPr>
              <a:t> </a:t>
            </a:r>
            <a:r>
              <a:rPr sz="1275" b="0" dirty="0" err="1">
                <a:solidFill>
                  <a:srgbClr val="FFFFFF"/>
                </a:solidFill>
              </a:rPr>
              <a:t>langs</a:t>
            </a:r>
            <a:r>
              <a:rPr sz="1275" b="0" dirty="0">
                <a:solidFill>
                  <a:srgbClr val="FFFFFF"/>
                </a:solidFill>
              </a:rPr>
              <a:t> het veld</a:t>
            </a:r>
          </a:p>
          <a:p>
            <a:pPr algn="l">
              <a:buNone/>
              <a:defRPr sz="1275" b="0">
                <a:solidFill>
                  <a:srgbClr val="FFFFFF"/>
                </a:solidFill>
              </a:defRPr>
            </a:pPr>
            <a:r>
              <a:rPr sz="1275" b="0" dirty="0">
                <a:solidFill>
                  <a:srgbClr val="FFFFFF"/>
                </a:solidFill>
              </a:rPr>
              <a:t>• 4 Business Seats</a:t>
            </a:r>
          </a:p>
          <a:p>
            <a:pPr algn="l">
              <a:buNone/>
              <a:defRPr sz="1275" b="0">
                <a:solidFill>
                  <a:srgbClr val="FFFFFF"/>
                </a:solidFill>
              </a:defRPr>
            </a:pPr>
            <a:r>
              <a:rPr sz="1275" b="0" dirty="0">
                <a:solidFill>
                  <a:srgbClr val="FFFFFF"/>
                </a:solidFill>
              </a:rPr>
              <a:t>• 20 </a:t>
            </a:r>
            <a:r>
              <a:rPr sz="1275" b="0" dirty="0" err="1">
                <a:solidFill>
                  <a:srgbClr val="FFFFFF"/>
                </a:solidFill>
              </a:rPr>
              <a:t>vrijkaarten</a:t>
            </a:r>
            <a:endParaRPr sz="1275" b="0" dirty="0">
              <a:solidFill>
                <a:srgbClr val="FFFFFF"/>
              </a:solidFill>
            </a:endParaRPr>
          </a:p>
          <a:p>
            <a:pPr algn="l">
              <a:buNone/>
              <a:defRPr sz="1275" b="0">
                <a:solidFill>
                  <a:srgbClr val="FFFFFF"/>
                </a:solidFill>
              </a:defRPr>
            </a:pPr>
            <a:r>
              <a:rPr sz="1275" b="0" dirty="0">
                <a:solidFill>
                  <a:srgbClr val="FFFFFF"/>
                </a:solidFill>
              </a:rPr>
              <a:t>• Sponsoring op shooting shirts</a:t>
            </a:r>
          </a:p>
          <a:p>
            <a:pPr>
              <a:buNone/>
              <a:defRPr sz="1275" b="0">
                <a:solidFill>
                  <a:srgbClr val="FFFFFF"/>
                </a:solidFill>
              </a:defRPr>
            </a:pPr>
            <a:r>
              <a:rPr sz="1280" dirty="0">
                <a:solidFill>
                  <a:schemeClr val="bg1"/>
                </a:solidFill>
              </a:rPr>
              <a:t>• 1 </a:t>
            </a:r>
            <a:r>
              <a:rPr sz="1280" dirty="0" err="1">
                <a:solidFill>
                  <a:schemeClr val="bg1"/>
                </a:solidFill>
              </a:rPr>
              <a:t>partnerpost</a:t>
            </a:r>
            <a:r>
              <a:rPr sz="1280" dirty="0">
                <a:solidFill>
                  <a:schemeClr val="bg1"/>
                </a:solidFill>
              </a:rPr>
              <a:t> </a:t>
            </a:r>
            <a:r>
              <a:rPr sz="1280" dirty="0" err="1">
                <a:solidFill>
                  <a:schemeClr val="bg1"/>
                </a:solidFill>
              </a:rPr>
              <a:t>en</a:t>
            </a:r>
            <a:r>
              <a:rPr sz="1280" dirty="0">
                <a:solidFill>
                  <a:schemeClr val="bg1"/>
                </a:solidFill>
              </a:rPr>
              <a:t> 2 stories</a:t>
            </a:r>
          </a:p>
          <a:p>
            <a:pPr algn="l">
              <a:buNone/>
              <a:defRPr sz="1275" b="0">
                <a:solidFill>
                  <a:srgbClr val="FFFFFF"/>
                </a:solidFill>
              </a:defRPr>
            </a:pPr>
            <a:r>
              <a:rPr sz="1275" b="0" dirty="0">
                <a:solidFill>
                  <a:srgbClr val="FFFFFF"/>
                </a:solidFill>
              </a:rPr>
              <a:t>• Online </a:t>
            </a:r>
            <a:r>
              <a:rPr sz="1275" b="0" dirty="0" err="1">
                <a:solidFill>
                  <a:srgbClr val="FFFFFF"/>
                </a:solidFill>
              </a:rPr>
              <a:t>vermelding</a:t>
            </a:r>
            <a:r>
              <a:rPr sz="1275" b="0" dirty="0">
                <a:solidFill>
                  <a:srgbClr val="FFFFFF"/>
                </a:solidFill>
              </a:rPr>
              <a:t> </a:t>
            </a:r>
            <a:r>
              <a:rPr sz="1275" b="0" dirty="0" err="1">
                <a:solidFill>
                  <a:srgbClr val="FFFFFF"/>
                </a:solidFill>
              </a:rPr>
              <a:t>als</a:t>
            </a:r>
            <a:r>
              <a:rPr sz="1275" b="0" dirty="0">
                <a:solidFill>
                  <a:srgbClr val="FFFFFF"/>
                </a:solidFill>
              </a:rPr>
              <a:t> </a:t>
            </a:r>
            <a:r>
              <a:rPr sz="1275" b="0" dirty="0" err="1">
                <a:solidFill>
                  <a:srgbClr val="FFFFFF"/>
                </a:solidFill>
              </a:rPr>
              <a:t>Zilveren</a:t>
            </a:r>
            <a:r>
              <a:rPr sz="1275" b="0" dirty="0">
                <a:solidFill>
                  <a:srgbClr val="FFFFFF"/>
                </a:solidFill>
              </a:rPr>
              <a:t> partner</a:t>
            </a:r>
          </a:p>
          <a:p>
            <a:pPr algn="l">
              <a:buNone/>
              <a:defRPr sz="1275" b="0">
                <a:solidFill>
                  <a:srgbClr val="FFFFFF"/>
                </a:solidFill>
              </a:defRPr>
            </a:pPr>
            <a:r>
              <a:rPr sz="1275" b="0" dirty="0">
                <a:solidFill>
                  <a:srgbClr val="FFFFFF"/>
                </a:solidFill>
              </a:rPr>
              <a:t>• 4 </a:t>
            </a:r>
            <a:r>
              <a:rPr sz="1275" b="0" dirty="0" err="1">
                <a:solidFill>
                  <a:srgbClr val="FFFFFF"/>
                </a:solidFill>
              </a:rPr>
              <a:t>netwerkbijeenkomsten</a:t>
            </a:r>
            <a:r>
              <a:rPr sz="1275" b="0" dirty="0">
                <a:solidFill>
                  <a:srgbClr val="FFFFFF"/>
                </a:solidFill>
              </a:rPr>
              <a:t> per </a:t>
            </a:r>
            <a:r>
              <a:rPr sz="1275" b="0" dirty="0" err="1">
                <a:solidFill>
                  <a:srgbClr val="FFFFFF"/>
                </a:solidFill>
              </a:rPr>
              <a:t>jaar</a:t>
            </a:r>
            <a:endParaRPr sz="1275" b="0" dirty="0">
              <a:solidFill>
                <a:srgbClr val="FFFFFF"/>
              </a:solidFill>
            </a:endParaRPr>
          </a:p>
          <a:p>
            <a:pPr>
              <a:buNone/>
              <a:defRPr sz="1275" b="0">
                <a:solidFill>
                  <a:srgbClr val="FFFFFF"/>
                </a:solidFill>
              </a:defRPr>
            </a:pPr>
            <a:r>
              <a:rPr sz="1400" dirty="0">
                <a:solidFill>
                  <a:srgbClr val="FFFFFF"/>
                </a:solidFill>
              </a:rPr>
              <a:t>• </a:t>
            </a:r>
            <a:r>
              <a:rPr sz="1280" dirty="0">
                <a:solidFill>
                  <a:schemeClr val="bg1"/>
                </a:solidFill>
              </a:rPr>
              <a:t>4 Business diners </a:t>
            </a:r>
            <a:r>
              <a:rPr sz="1280" dirty="0" err="1">
                <a:solidFill>
                  <a:schemeClr val="bg1"/>
                </a:solidFill>
              </a:rPr>
              <a:t>voor</a:t>
            </a:r>
            <a:r>
              <a:rPr sz="1280" dirty="0">
                <a:solidFill>
                  <a:schemeClr val="bg1"/>
                </a:solidFill>
              </a:rPr>
              <a:t> 2 </a:t>
            </a:r>
            <a:r>
              <a:rPr sz="1280" dirty="0" err="1">
                <a:solidFill>
                  <a:schemeClr val="bg1"/>
                </a:solidFill>
              </a:rPr>
              <a:t>personen</a:t>
            </a:r>
            <a:endParaRPr sz="1280" dirty="0">
              <a:solidFill>
                <a:schemeClr val="bg1"/>
              </a:solidFill>
            </a:endParaRPr>
          </a:p>
          <a:p>
            <a:pPr algn="l">
              <a:buNone/>
              <a:defRPr sz="1275" b="0">
                <a:solidFill>
                  <a:srgbClr val="FFFFFF"/>
                </a:solidFill>
              </a:defRPr>
            </a:pPr>
            <a:endParaRPr sz="1275" b="0" dirty="0">
              <a:solidFill>
                <a:srgbClr val="FFFFFF"/>
              </a:solidFill>
            </a:endParaRPr>
          </a:p>
        </p:txBody>
      </p:sp>
    </p:spTree>
    <p:extLst>
      <p:ext uri="{BB962C8B-B14F-4D97-AF65-F5344CB8AC3E}">
        <p14:creationId xmlns:p14="http://schemas.microsoft.com/office/powerpoint/2010/main" val="15999179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 name="Rechthoek 16">
            <a:extLst>
              <a:ext uri="{FF2B5EF4-FFF2-40B4-BE49-F238E27FC236}">
                <a16:creationId xmlns:a16="http://schemas.microsoft.com/office/drawing/2014/main" id="{AC631860-3EDF-4B61-992C-5DABAE60C5E5}"/>
              </a:ext>
            </a:extLst>
          </p:cNvPr>
          <p:cNvSpPr>
            <a:spLocks noGrp="1"/>
          </p:cNvSpPr>
          <p:nvPr/>
        </p:nvSpPr>
        <p:spPr>
          <a:xfrm>
            <a:off x="0" y="0"/>
            <a:ext cx="133350" cy="6858000"/>
          </a:xfrm>
          <a:prstGeom prst="rect">
            <a:avLst/>
          </a:prstGeom>
          <a:solidFill>
            <a:srgbClr val="FF7600"/>
          </a:solidFill>
          <a:ln w="0">
            <a:solidFill>
              <a:srgbClr val="FF7600"/>
            </a:solidFill>
            <a:prstDash val="solid"/>
          </a:ln>
        </p:spPr>
        <p:txBody>
          <a:bodyPr/>
          <a:lstStyle/>
          <a:p>
            <a:endParaRPr/>
          </a:p>
        </p:txBody>
      </p:sp>
      <p:sp>
        <p:nvSpPr>
          <p:cNvPr id="2" name="Rechthoek 1">
            <a:extLst>
              <a:ext uri="{FF2B5EF4-FFF2-40B4-BE49-F238E27FC236}">
                <a16:creationId xmlns:a16="http://schemas.microsoft.com/office/drawing/2014/main" id="{4764B00B-3644-4379-8609-DEACCD67A177}"/>
              </a:ext>
            </a:extLst>
          </p:cNvPr>
          <p:cNvSpPr>
            <a:spLocks noGrp="1"/>
          </p:cNvSpPr>
          <p:nvPr/>
        </p:nvSpPr>
        <p:spPr>
          <a:xfrm>
            <a:off x="781050" y="247650"/>
            <a:ext cx="4762500" cy="266700"/>
          </a:xfrm>
          <a:prstGeom prst="rect">
            <a:avLst/>
          </a:prstGeom>
          <a:noFill/>
          <a:ln w="0">
            <a:noFill/>
            <a:prstDash val="solid"/>
          </a:ln>
        </p:spPr>
        <p:txBody>
          <a:bodyPr anchor="ctr"/>
          <a:lstStyle/>
          <a:p>
            <a:pPr algn="l">
              <a:buNone/>
              <a:defRPr sz="900" b="1">
                <a:solidFill>
                  <a:srgbClr val="FF7600"/>
                </a:solidFill>
              </a:defRPr>
            </a:pPr>
            <a:r>
              <a:rPr sz="900" b="1">
                <a:solidFill>
                  <a:srgbClr val="FF7600"/>
                </a:solidFill>
              </a:rPr>
              <a:t>CLUBPAKKETTEN</a:t>
            </a:r>
          </a:p>
        </p:txBody>
      </p:sp>
      <p:sp>
        <p:nvSpPr>
          <p:cNvPr id="3" name="Rechthoek 2">
            <a:extLst>
              <a:ext uri="{FF2B5EF4-FFF2-40B4-BE49-F238E27FC236}">
                <a16:creationId xmlns:a16="http://schemas.microsoft.com/office/drawing/2014/main" id="{4994FB51-3752-4D44-8E7F-F72AECAF5D12}"/>
              </a:ext>
            </a:extLst>
          </p:cNvPr>
          <p:cNvSpPr>
            <a:spLocks noGrp="1"/>
          </p:cNvSpPr>
          <p:nvPr/>
        </p:nvSpPr>
        <p:spPr>
          <a:xfrm>
            <a:off x="781050" y="638175"/>
            <a:ext cx="10287000" cy="571500"/>
          </a:xfrm>
          <a:prstGeom prst="rect">
            <a:avLst/>
          </a:prstGeom>
          <a:noFill/>
          <a:ln w="0">
            <a:noFill/>
            <a:prstDash val="solid"/>
          </a:ln>
        </p:spPr>
        <p:txBody>
          <a:bodyPr anchor="ctr"/>
          <a:lstStyle/>
          <a:p>
            <a:pPr algn="l">
              <a:buNone/>
              <a:defRPr sz="2700" b="1">
                <a:solidFill>
                  <a:srgbClr val="111111"/>
                </a:solidFill>
              </a:defRPr>
            </a:pPr>
            <a:r>
              <a:rPr sz="2700" b="1">
                <a:solidFill>
                  <a:srgbClr val="111111"/>
                </a:solidFill>
              </a:rPr>
              <a:t>Goud en Platinum: maximale zichtbaarheid</a:t>
            </a:r>
          </a:p>
        </p:txBody>
      </p:sp>
      <p:sp>
        <p:nvSpPr>
          <p:cNvPr id="4" name="Rechthoek 3">
            <a:extLst>
              <a:ext uri="{FF2B5EF4-FFF2-40B4-BE49-F238E27FC236}">
                <a16:creationId xmlns:a16="http://schemas.microsoft.com/office/drawing/2014/main" id="{B4115A8E-CDB3-43AC-912B-5E41A6CF2F2F}"/>
              </a:ext>
            </a:extLst>
          </p:cNvPr>
          <p:cNvSpPr>
            <a:spLocks noGrp="1"/>
          </p:cNvSpPr>
          <p:nvPr/>
        </p:nvSpPr>
        <p:spPr>
          <a:xfrm>
            <a:off x="685800" y="6438900"/>
            <a:ext cx="10820400" cy="9525"/>
          </a:xfrm>
          <a:prstGeom prst="rect">
            <a:avLst/>
          </a:prstGeom>
          <a:solidFill>
            <a:srgbClr val="D8D8D5"/>
          </a:solidFill>
          <a:ln w="0">
            <a:solidFill>
              <a:srgbClr val="D8D8D5"/>
            </a:solidFill>
            <a:prstDash val="solid"/>
          </a:ln>
        </p:spPr>
        <p:txBody>
          <a:bodyPr/>
          <a:lstStyle/>
          <a:p>
            <a:endParaRPr/>
          </a:p>
        </p:txBody>
      </p:sp>
      <p:sp>
        <p:nvSpPr>
          <p:cNvPr id="5" name="Rechthoek 4">
            <a:extLst>
              <a:ext uri="{FF2B5EF4-FFF2-40B4-BE49-F238E27FC236}">
                <a16:creationId xmlns:a16="http://schemas.microsoft.com/office/drawing/2014/main" id="{D0190836-ABAD-4CD7-8BBD-8FC225555751}"/>
              </a:ext>
            </a:extLst>
          </p:cNvPr>
          <p:cNvSpPr>
            <a:spLocks noGrp="1"/>
          </p:cNvSpPr>
          <p:nvPr/>
        </p:nvSpPr>
        <p:spPr>
          <a:xfrm>
            <a:off x="781050" y="6505575"/>
            <a:ext cx="5905500" cy="190500"/>
          </a:xfrm>
          <a:prstGeom prst="rect">
            <a:avLst/>
          </a:prstGeom>
          <a:noFill/>
          <a:ln w="0">
            <a:noFill/>
            <a:prstDash val="solid"/>
          </a:ln>
        </p:spPr>
        <p:txBody>
          <a:bodyPr anchor="ctr"/>
          <a:lstStyle/>
          <a:p>
            <a:pPr>
              <a:buNone/>
              <a:defRPr sz="750" b="0" i="0">
                <a:solidFill>
                  <a:srgbClr val="999995"/>
                </a:solidFill>
              </a:defRPr>
            </a:pPr>
            <a:r>
              <a:rPr sz="750">
                <a:solidFill>
                  <a:srgbClr val="999995"/>
                </a:solidFill>
              </a:rPr>
              <a:t>BASKET WILLEBROEK  •  SPONSOR EN PARTNERSHIP 2026–2027</a:t>
            </a:r>
          </a:p>
        </p:txBody>
      </p:sp>
      <p:sp>
        <p:nvSpPr>
          <p:cNvPr id="6" name="Rechthoek 5">
            <a:extLst>
              <a:ext uri="{FF2B5EF4-FFF2-40B4-BE49-F238E27FC236}">
                <a16:creationId xmlns:a16="http://schemas.microsoft.com/office/drawing/2014/main" id="{90C03C73-6A69-4550-BEE2-A95C04554C79}"/>
              </a:ext>
            </a:extLst>
          </p:cNvPr>
          <p:cNvSpPr>
            <a:spLocks noGrp="1"/>
          </p:cNvSpPr>
          <p:nvPr/>
        </p:nvSpPr>
        <p:spPr>
          <a:xfrm>
            <a:off x="11049000" y="6505575"/>
            <a:ext cx="457200" cy="190500"/>
          </a:xfrm>
          <a:prstGeom prst="rect">
            <a:avLst/>
          </a:prstGeom>
          <a:noFill/>
          <a:ln w="0">
            <a:noFill/>
            <a:prstDash val="solid"/>
          </a:ln>
        </p:spPr>
        <p:txBody>
          <a:bodyPr anchor="ctr"/>
          <a:lstStyle/>
          <a:p>
            <a:pPr algn="r">
              <a:buNone/>
              <a:defRPr sz="750" b="0">
                <a:solidFill>
                  <a:srgbClr val="666666"/>
                </a:solidFill>
              </a:defRPr>
            </a:pPr>
            <a:r>
              <a:rPr sz="750" b="0">
                <a:solidFill>
                  <a:srgbClr val="666666"/>
                </a:solidFill>
              </a:rPr>
              <a:t>12</a:t>
            </a:r>
          </a:p>
        </p:txBody>
      </p:sp>
      <p:sp>
        <p:nvSpPr>
          <p:cNvPr id="7" name="Rechthoek: afgeronde hoeken 6">
            <a:extLst>
              <a:ext uri="{FF2B5EF4-FFF2-40B4-BE49-F238E27FC236}">
                <a16:creationId xmlns:a16="http://schemas.microsoft.com/office/drawing/2014/main" id="{B35A902F-7874-4D8E-A36F-0FD38871B3DC}"/>
              </a:ext>
            </a:extLst>
          </p:cNvPr>
          <p:cNvSpPr>
            <a:spLocks noGrp="1"/>
          </p:cNvSpPr>
          <p:nvPr/>
        </p:nvSpPr>
        <p:spPr>
          <a:xfrm>
            <a:off x="685800" y="1619250"/>
            <a:ext cx="4857750" cy="4095750"/>
          </a:xfrm>
          <a:prstGeom prst="roundRect">
            <a:avLst>
              <a:gd name="adj" fmla="val 1860"/>
            </a:avLst>
          </a:prstGeom>
          <a:solidFill>
            <a:srgbClr val="F2F2F1"/>
          </a:solidFill>
          <a:ln w="0">
            <a:solidFill>
              <a:srgbClr val="F2F2F1"/>
            </a:solidFill>
            <a:prstDash val="solid"/>
          </a:ln>
        </p:spPr>
        <p:txBody>
          <a:bodyPr/>
          <a:lstStyle/>
          <a:p>
            <a:endParaRPr/>
          </a:p>
        </p:txBody>
      </p:sp>
      <p:sp>
        <p:nvSpPr>
          <p:cNvPr id="8" name="Rechthoek 7">
            <a:extLst>
              <a:ext uri="{FF2B5EF4-FFF2-40B4-BE49-F238E27FC236}">
                <a16:creationId xmlns:a16="http://schemas.microsoft.com/office/drawing/2014/main" id="{2961D035-0A56-45E0-9E2D-C3AAF07F8C3F}"/>
              </a:ext>
            </a:extLst>
          </p:cNvPr>
          <p:cNvSpPr>
            <a:spLocks noGrp="1"/>
          </p:cNvSpPr>
          <p:nvPr/>
        </p:nvSpPr>
        <p:spPr>
          <a:xfrm>
            <a:off x="971550" y="1790700"/>
            <a:ext cx="2476500" cy="266700"/>
          </a:xfrm>
          <a:prstGeom prst="rect">
            <a:avLst/>
          </a:prstGeom>
          <a:noFill/>
          <a:ln w="0">
            <a:noFill/>
            <a:prstDash val="solid"/>
          </a:ln>
        </p:spPr>
        <p:txBody>
          <a:bodyPr anchor="ctr"/>
          <a:lstStyle/>
          <a:p>
            <a:pPr algn="l">
              <a:buNone/>
              <a:defRPr sz="1125" b="1">
                <a:solidFill>
                  <a:srgbClr val="FF7600"/>
                </a:solidFill>
              </a:defRPr>
            </a:pPr>
            <a:r>
              <a:rPr sz="1125" b="1">
                <a:solidFill>
                  <a:srgbClr val="FF7600"/>
                </a:solidFill>
              </a:rPr>
              <a:t>GOUD</a:t>
            </a:r>
          </a:p>
        </p:txBody>
      </p:sp>
      <p:sp>
        <p:nvSpPr>
          <p:cNvPr id="9" name="Rechthoek 8">
            <a:extLst>
              <a:ext uri="{FF2B5EF4-FFF2-40B4-BE49-F238E27FC236}">
                <a16:creationId xmlns:a16="http://schemas.microsoft.com/office/drawing/2014/main" id="{8AAB0403-55CC-4863-9363-E0162406DA8C}"/>
              </a:ext>
            </a:extLst>
          </p:cNvPr>
          <p:cNvSpPr>
            <a:spLocks noGrp="1"/>
          </p:cNvSpPr>
          <p:nvPr/>
        </p:nvSpPr>
        <p:spPr>
          <a:xfrm>
            <a:off x="971550" y="2143125"/>
            <a:ext cx="4191000" cy="400050"/>
          </a:xfrm>
          <a:prstGeom prst="rect">
            <a:avLst/>
          </a:prstGeom>
          <a:noFill/>
          <a:ln w="0">
            <a:noFill/>
            <a:prstDash val="solid"/>
          </a:ln>
        </p:spPr>
        <p:txBody>
          <a:bodyPr anchor="ctr"/>
          <a:lstStyle/>
          <a:p>
            <a:pPr algn="l">
              <a:buNone/>
              <a:defRPr sz="2100" b="1">
                <a:solidFill>
                  <a:srgbClr val="111111"/>
                </a:solidFill>
              </a:defRPr>
            </a:pPr>
            <a:r>
              <a:rPr sz="2100" b="1">
                <a:solidFill>
                  <a:srgbClr val="111111"/>
                </a:solidFill>
              </a:rPr>
              <a:t>€ 6.000 per jaar</a:t>
            </a:r>
          </a:p>
        </p:txBody>
      </p:sp>
      <p:sp>
        <p:nvSpPr>
          <p:cNvPr id="10" name="Rechthoek 9">
            <a:extLst>
              <a:ext uri="{FF2B5EF4-FFF2-40B4-BE49-F238E27FC236}">
                <a16:creationId xmlns:a16="http://schemas.microsoft.com/office/drawing/2014/main" id="{613E4348-B233-4B3D-BFE8-59858CE281F4}"/>
              </a:ext>
            </a:extLst>
          </p:cNvPr>
          <p:cNvSpPr>
            <a:spLocks noGrp="1"/>
          </p:cNvSpPr>
          <p:nvPr/>
        </p:nvSpPr>
        <p:spPr>
          <a:xfrm>
            <a:off x="971550" y="2609850"/>
            <a:ext cx="4191000" cy="266700"/>
          </a:xfrm>
          <a:prstGeom prst="rect">
            <a:avLst/>
          </a:prstGeom>
          <a:noFill/>
          <a:ln w="0">
            <a:noFill/>
            <a:prstDash val="solid"/>
          </a:ln>
        </p:spPr>
        <p:txBody>
          <a:bodyPr anchor="ctr"/>
          <a:lstStyle/>
          <a:p>
            <a:pPr algn="l">
              <a:buNone/>
              <a:defRPr sz="1125" b="1">
                <a:solidFill>
                  <a:srgbClr val="666666"/>
                </a:solidFill>
              </a:defRPr>
            </a:pPr>
            <a:r>
              <a:rPr sz="1125" b="1">
                <a:solidFill>
                  <a:srgbClr val="666666"/>
                </a:solidFill>
              </a:rPr>
              <a:t>Minimum 3 jaar</a:t>
            </a:r>
          </a:p>
        </p:txBody>
      </p:sp>
      <p:sp>
        <p:nvSpPr>
          <p:cNvPr id="11" name="Rechthoek 10">
            <a:extLst>
              <a:ext uri="{FF2B5EF4-FFF2-40B4-BE49-F238E27FC236}">
                <a16:creationId xmlns:a16="http://schemas.microsoft.com/office/drawing/2014/main" id="{0FC69945-9B82-43FA-8EA1-D31F70133FE7}"/>
              </a:ext>
            </a:extLst>
          </p:cNvPr>
          <p:cNvSpPr>
            <a:spLocks noGrp="1"/>
          </p:cNvSpPr>
          <p:nvPr/>
        </p:nvSpPr>
        <p:spPr>
          <a:xfrm>
            <a:off x="971550" y="3143250"/>
            <a:ext cx="4238625" cy="2143125"/>
          </a:xfrm>
          <a:prstGeom prst="rect">
            <a:avLst/>
          </a:prstGeom>
          <a:noFill/>
          <a:ln w="0">
            <a:noFill/>
            <a:prstDash val="solid"/>
          </a:ln>
        </p:spPr>
        <p:txBody>
          <a:bodyPr anchor="ctr"/>
          <a:lstStyle/>
          <a:p>
            <a:pPr algn="l">
              <a:buNone/>
              <a:defRPr sz="1275" b="0">
                <a:solidFill>
                  <a:srgbClr val="111111"/>
                </a:solidFill>
              </a:defRPr>
            </a:pPr>
            <a:r>
              <a:rPr sz="1275" b="0" dirty="0">
                <a:solidFill>
                  <a:srgbClr val="111111"/>
                </a:solidFill>
              </a:rPr>
              <a:t>• </a:t>
            </a:r>
            <a:r>
              <a:rPr sz="1275" b="0" dirty="0" err="1">
                <a:solidFill>
                  <a:srgbClr val="111111"/>
                </a:solidFill>
              </a:rPr>
              <a:t>Centraal</a:t>
            </a:r>
            <a:r>
              <a:rPr sz="1275" b="0" dirty="0">
                <a:solidFill>
                  <a:srgbClr val="111111"/>
                </a:solidFill>
              </a:rPr>
              <a:t> </a:t>
            </a:r>
            <a:r>
              <a:rPr sz="1275" b="0" dirty="0" err="1">
                <a:solidFill>
                  <a:srgbClr val="111111"/>
                </a:solidFill>
              </a:rPr>
              <a:t>publiciteitsbord</a:t>
            </a:r>
            <a:r>
              <a:rPr sz="1275" b="0" dirty="0">
                <a:solidFill>
                  <a:srgbClr val="111111"/>
                </a:solidFill>
              </a:rPr>
              <a:t> </a:t>
            </a:r>
            <a:r>
              <a:rPr sz="1275" b="0" dirty="0" err="1">
                <a:solidFill>
                  <a:srgbClr val="111111"/>
                </a:solidFill>
              </a:rPr>
              <a:t>langs</a:t>
            </a:r>
            <a:r>
              <a:rPr sz="1275" b="0" dirty="0">
                <a:solidFill>
                  <a:srgbClr val="111111"/>
                </a:solidFill>
              </a:rPr>
              <a:t> het veld</a:t>
            </a:r>
          </a:p>
          <a:p>
            <a:pPr algn="l">
              <a:buNone/>
              <a:defRPr sz="1275" b="0">
                <a:solidFill>
                  <a:srgbClr val="111111"/>
                </a:solidFill>
              </a:defRPr>
            </a:pPr>
            <a:r>
              <a:rPr sz="1275" b="0" dirty="0">
                <a:solidFill>
                  <a:srgbClr val="111111"/>
                </a:solidFill>
              </a:rPr>
              <a:t>• 6 Business Seats</a:t>
            </a:r>
          </a:p>
          <a:p>
            <a:pPr algn="l">
              <a:buNone/>
              <a:defRPr sz="1275" b="0">
                <a:solidFill>
                  <a:srgbClr val="111111"/>
                </a:solidFill>
              </a:defRPr>
            </a:pPr>
            <a:r>
              <a:rPr sz="1275" b="0" dirty="0">
                <a:solidFill>
                  <a:srgbClr val="111111"/>
                </a:solidFill>
              </a:rPr>
              <a:t>• 40 </a:t>
            </a:r>
            <a:r>
              <a:rPr sz="1275" b="0" dirty="0" err="1">
                <a:solidFill>
                  <a:srgbClr val="111111"/>
                </a:solidFill>
              </a:rPr>
              <a:t>vrijkaarten</a:t>
            </a:r>
            <a:endParaRPr sz="1275" b="0" dirty="0">
              <a:solidFill>
                <a:srgbClr val="111111"/>
              </a:solidFill>
            </a:endParaRPr>
          </a:p>
          <a:p>
            <a:pPr algn="l">
              <a:buNone/>
              <a:defRPr sz="1275" b="0">
                <a:solidFill>
                  <a:srgbClr val="111111"/>
                </a:solidFill>
              </a:defRPr>
            </a:pPr>
            <a:r>
              <a:rPr sz="1275" b="0" dirty="0">
                <a:solidFill>
                  <a:srgbClr val="111111"/>
                </a:solidFill>
              </a:rPr>
              <a:t>• Sponsoring op shorts</a:t>
            </a:r>
          </a:p>
          <a:p>
            <a:pPr>
              <a:buNone/>
              <a:defRPr sz="1275" b="0">
                <a:solidFill>
                  <a:srgbClr val="111111"/>
                </a:solidFill>
              </a:defRPr>
            </a:pPr>
            <a:r>
              <a:rPr sz="1280" dirty="0"/>
              <a:t>• 2 </a:t>
            </a:r>
            <a:r>
              <a:rPr sz="1280" dirty="0" err="1"/>
              <a:t>partnerposts</a:t>
            </a:r>
            <a:r>
              <a:rPr sz="1280" dirty="0"/>
              <a:t> </a:t>
            </a:r>
            <a:r>
              <a:rPr sz="1280" dirty="0" err="1"/>
              <a:t>en</a:t>
            </a:r>
            <a:r>
              <a:rPr sz="1280" dirty="0"/>
              <a:t> 4 stories</a:t>
            </a:r>
            <a:endParaRPr sz="1280" b="0" dirty="0">
              <a:solidFill>
                <a:srgbClr val="111111"/>
              </a:solidFill>
            </a:endParaRPr>
          </a:p>
          <a:p>
            <a:pPr algn="l">
              <a:buNone/>
              <a:defRPr sz="1275" b="0">
                <a:solidFill>
                  <a:srgbClr val="111111"/>
                </a:solidFill>
              </a:defRPr>
            </a:pPr>
            <a:r>
              <a:rPr sz="1275" b="0" dirty="0">
                <a:solidFill>
                  <a:srgbClr val="111111"/>
                </a:solidFill>
              </a:rPr>
              <a:t>• </a:t>
            </a:r>
            <a:r>
              <a:rPr sz="1275" b="0" dirty="0" err="1">
                <a:solidFill>
                  <a:srgbClr val="111111"/>
                </a:solidFill>
              </a:rPr>
              <a:t>Fotoshoot</a:t>
            </a:r>
            <a:r>
              <a:rPr sz="1275" b="0" dirty="0">
                <a:solidFill>
                  <a:srgbClr val="111111"/>
                </a:solidFill>
              </a:rPr>
              <a:t> met Heren A of Dames A in </a:t>
            </a:r>
            <a:r>
              <a:rPr sz="1275" b="0" dirty="0" err="1">
                <a:solidFill>
                  <a:srgbClr val="111111"/>
                </a:solidFill>
              </a:rPr>
              <a:t>uw</a:t>
            </a:r>
            <a:r>
              <a:rPr sz="1275" b="0" dirty="0">
                <a:solidFill>
                  <a:srgbClr val="111111"/>
                </a:solidFill>
              </a:rPr>
              <a:t> </a:t>
            </a:r>
            <a:r>
              <a:rPr sz="1275" b="0" dirty="0" err="1">
                <a:solidFill>
                  <a:srgbClr val="111111"/>
                </a:solidFill>
              </a:rPr>
              <a:t>zaak</a:t>
            </a:r>
            <a:endParaRPr sz="1275" b="0" dirty="0">
              <a:solidFill>
                <a:srgbClr val="111111"/>
              </a:solidFill>
            </a:endParaRPr>
          </a:p>
          <a:p>
            <a:pPr algn="l">
              <a:buNone/>
              <a:defRPr sz="1275" b="0">
                <a:solidFill>
                  <a:srgbClr val="111111"/>
                </a:solidFill>
              </a:defRPr>
            </a:pPr>
            <a:r>
              <a:rPr sz="1275" b="0" dirty="0">
                <a:solidFill>
                  <a:srgbClr val="111111"/>
                </a:solidFill>
              </a:rPr>
              <a:t>• Online </a:t>
            </a:r>
            <a:r>
              <a:rPr sz="1275" b="0" dirty="0" err="1">
                <a:solidFill>
                  <a:srgbClr val="111111"/>
                </a:solidFill>
              </a:rPr>
              <a:t>vermelding</a:t>
            </a:r>
            <a:r>
              <a:rPr sz="1275" b="0" dirty="0">
                <a:solidFill>
                  <a:srgbClr val="111111"/>
                </a:solidFill>
              </a:rPr>
              <a:t> </a:t>
            </a:r>
            <a:r>
              <a:rPr sz="1275" b="0" dirty="0" err="1">
                <a:solidFill>
                  <a:srgbClr val="111111"/>
                </a:solidFill>
              </a:rPr>
              <a:t>als</a:t>
            </a:r>
            <a:r>
              <a:rPr sz="1275" b="0" dirty="0">
                <a:solidFill>
                  <a:srgbClr val="111111"/>
                </a:solidFill>
              </a:rPr>
              <a:t> </a:t>
            </a:r>
            <a:r>
              <a:rPr sz="1275" b="0" dirty="0" err="1">
                <a:solidFill>
                  <a:srgbClr val="111111"/>
                </a:solidFill>
              </a:rPr>
              <a:t>Gouden</a:t>
            </a:r>
            <a:r>
              <a:rPr sz="1275" b="0" dirty="0">
                <a:solidFill>
                  <a:srgbClr val="111111"/>
                </a:solidFill>
              </a:rPr>
              <a:t> partner</a:t>
            </a:r>
          </a:p>
          <a:p>
            <a:pPr algn="l">
              <a:buNone/>
              <a:defRPr sz="1275" b="0">
                <a:solidFill>
                  <a:srgbClr val="111111"/>
                </a:solidFill>
              </a:defRPr>
            </a:pPr>
            <a:r>
              <a:rPr sz="1275" b="0" dirty="0">
                <a:solidFill>
                  <a:srgbClr val="111111"/>
                </a:solidFill>
              </a:rPr>
              <a:t>• 4 </a:t>
            </a:r>
            <a:r>
              <a:rPr sz="1275" b="0" dirty="0" err="1">
                <a:solidFill>
                  <a:srgbClr val="111111"/>
                </a:solidFill>
              </a:rPr>
              <a:t>netwerkbijeenkomsten</a:t>
            </a:r>
            <a:r>
              <a:rPr sz="1275" b="0" dirty="0">
                <a:solidFill>
                  <a:srgbClr val="111111"/>
                </a:solidFill>
              </a:rPr>
              <a:t> per </a:t>
            </a:r>
            <a:r>
              <a:rPr sz="1275" b="0" dirty="0" err="1">
                <a:solidFill>
                  <a:srgbClr val="111111"/>
                </a:solidFill>
              </a:rPr>
              <a:t>jaar</a:t>
            </a:r>
            <a:endParaRPr sz="1275" b="0" dirty="0">
              <a:solidFill>
                <a:srgbClr val="111111"/>
              </a:solidFill>
            </a:endParaRPr>
          </a:p>
          <a:p>
            <a:pPr>
              <a:buNone/>
              <a:defRPr sz="1275" b="0">
                <a:solidFill>
                  <a:srgbClr val="111111"/>
                </a:solidFill>
              </a:defRPr>
            </a:pPr>
            <a:r>
              <a:rPr sz="1280" dirty="0">
                <a:solidFill>
                  <a:srgbClr val="111111"/>
                </a:solidFill>
              </a:rPr>
              <a:t>• </a:t>
            </a:r>
            <a:r>
              <a:rPr lang="nl-BE" sz="1280" dirty="0">
                <a:solidFill>
                  <a:srgbClr val="111111"/>
                </a:solidFill>
              </a:rPr>
              <a:t>8</a:t>
            </a:r>
            <a:r>
              <a:rPr sz="1280" dirty="0"/>
              <a:t> Business diners </a:t>
            </a:r>
            <a:r>
              <a:rPr sz="1280" dirty="0" err="1"/>
              <a:t>voor</a:t>
            </a:r>
            <a:r>
              <a:rPr sz="1280" dirty="0"/>
              <a:t> 2 </a:t>
            </a:r>
            <a:r>
              <a:rPr sz="1280" dirty="0" err="1"/>
              <a:t>personen</a:t>
            </a:r>
            <a:endParaRPr sz="1280" dirty="0"/>
          </a:p>
          <a:p>
            <a:pPr algn="l">
              <a:buNone/>
              <a:defRPr sz="1275" b="0">
                <a:solidFill>
                  <a:srgbClr val="111111"/>
                </a:solidFill>
              </a:defRPr>
            </a:pPr>
            <a:endParaRPr sz="1275" b="0" dirty="0">
              <a:solidFill>
                <a:srgbClr val="111111"/>
              </a:solidFill>
            </a:endParaRPr>
          </a:p>
        </p:txBody>
      </p:sp>
      <p:sp>
        <p:nvSpPr>
          <p:cNvPr id="12" name="Rechthoek: afgeronde hoeken 11">
            <a:extLst>
              <a:ext uri="{FF2B5EF4-FFF2-40B4-BE49-F238E27FC236}">
                <a16:creationId xmlns:a16="http://schemas.microsoft.com/office/drawing/2014/main" id="{3DE6CBE6-C3D3-42B2-933C-145D19AAC227}"/>
              </a:ext>
            </a:extLst>
          </p:cNvPr>
          <p:cNvSpPr>
            <a:spLocks noGrp="1"/>
          </p:cNvSpPr>
          <p:nvPr/>
        </p:nvSpPr>
        <p:spPr>
          <a:xfrm>
            <a:off x="5924550" y="1619250"/>
            <a:ext cx="4857750" cy="4095750"/>
          </a:xfrm>
          <a:prstGeom prst="roundRect">
            <a:avLst>
              <a:gd name="adj" fmla="val 1860"/>
            </a:avLst>
          </a:prstGeom>
          <a:solidFill>
            <a:srgbClr val="111111"/>
          </a:solidFill>
          <a:ln w="0">
            <a:solidFill>
              <a:srgbClr val="111111"/>
            </a:solidFill>
            <a:prstDash val="solid"/>
          </a:ln>
        </p:spPr>
        <p:txBody>
          <a:bodyPr/>
          <a:lstStyle/>
          <a:p>
            <a:endParaRPr/>
          </a:p>
        </p:txBody>
      </p:sp>
      <p:sp>
        <p:nvSpPr>
          <p:cNvPr id="13" name="Rechthoek 12">
            <a:extLst>
              <a:ext uri="{FF2B5EF4-FFF2-40B4-BE49-F238E27FC236}">
                <a16:creationId xmlns:a16="http://schemas.microsoft.com/office/drawing/2014/main" id="{127BB2CF-759D-4634-88DF-E9B5FDDC46A4}"/>
              </a:ext>
            </a:extLst>
          </p:cNvPr>
          <p:cNvSpPr>
            <a:spLocks noGrp="1"/>
          </p:cNvSpPr>
          <p:nvPr/>
        </p:nvSpPr>
        <p:spPr>
          <a:xfrm>
            <a:off x="6210300" y="1790700"/>
            <a:ext cx="2476500" cy="266700"/>
          </a:xfrm>
          <a:prstGeom prst="rect">
            <a:avLst/>
          </a:prstGeom>
          <a:noFill/>
          <a:ln w="0">
            <a:noFill/>
            <a:prstDash val="solid"/>
          </a:ln>
        </p:spPr>
        <p:txBody>
          <a:bodyPr anchor="ctr"/>
          <a:lstStyle/>
          <a:p>
            <a:pPr algn="l">
              <a:buNone/>
              <a:defRPr sz="1125" b="1">
                <a:solidFill>
                  <a:srgbClr val="FF7600"/>
                </a:solidFill>
              </a:defRPr>
            </a:pPr>
            <a:r>
              <a:rPr sz="1125" b="1">
                <a:solidFill>
                  <a:srgbClr val="FF7600"/>
                </a:solidFill>
              </a:rPr>
              <a:t>PLATINUM</a:t>
            </a:r>
          </a:p>
        </p:txBody>
      </p:sp>
      <p:sp>
        <p:nvSpPr>
          <p:cNvPr id="14" name="Rechthoek 13">
            <a:extLst>
              <a:ext uri="{FF2B5EF4-FFF2-40B4-BE49-F238E27FC236}">
                <a16:creationId xmlns:a16="http://schemas.microsoft.com/office/drawing/2014/main" id="{C238F60C-4351-4F6C-A04E-060758B5CE0B}"/>
              </a:ext>
            </a:extLst>
          </p:cNvPr>
          <p:cNvSpPr>
            <a:spLocks noGrp="1"/>
          </p:cNvSpPr>
          <p:nvPr/>
        </p:nvSpPr>
        <p:spPr>
          <a:xfrm>
            <a:off x="6210300" y="2143125"/>
            <a:ext cx="4191000" cy="400050"/>
          </a:xfrm>
          <a:prstGeom prst="rect">
            <a:avLst/>
          </a:prstGeom>
          <a:noFill/>
          <a:ln w="0">
            <a:noFill/>
            <a:prstDash val="solid"/>
          </a:ln>
        </p:spPr>
        <p:txBody>
          <a:bodyPr anchor="ctr"/>
          <a:lstStyle/>
          <a:p>
            <a:pPr algn="l">
              <a:buNone/>
              <a:defRPr sz="2100" b="1">
                <a:solidFill>
                  <a:srgbClr val="FFFFFF"/>
                </a:solidFill>
              </a:defRPr>
            </a:pPr>
            <a:r>
              <a:rPr sz="2100" b="1">
                <a:solidFill>
                  <a:srgbClr val="FFFFFF"/>
                </a:solidFill>
              </a:rPr>
              <a:t>€ 12.500 per jaar</a:t>
            </a:r>
          </a:p>
        </p:txBody>
      </p:sp>
      <p:sp>
        <p:nvSpPr>
          <p:cNvPr id="15" name="Rechthoek 14">
            <a:extLst>
              <a:ext uri="{FF2B5EF4-FFF2-40B4-BE49-F238E27FC236}">
                <a16:creationId xmlns:a16="http://schemas.microsoft.com/office/drawing/2014/main" id="{43C90A31-2979-41CC-AA45-8AF5B9EE11C3}"/>
              </a:ext>
            </a:extLst>
          </p:cNvPr>
          <p:cNvSpPr>
            <a:spLocks noGrp="1"/>
          </p:cNvSpPr>
          <p:nvPr/>
        </p:nvSpPr>
        <p:spPr>
          <a:xfrm>
            <a:off x="6210300" y="2609850"/>
            <a:ext cx="4191000" cy="266700"/>
          </a:xfrm>
          <a:prstGeom prst="rect">
            <a:avLst/>
          </a:prstGeom>
          <a:noFill/>
          <a:ln w="0">
            <a:noFill/>
            <a:prstDash val="solid"/>
          </a:ln>
        </p:spPr>
        <p:txBody>
          <a:bodyPr anchor="ctr"/>
          <a:lstStyle/>
          <a:p>
            <a:pPr algn="l">
              <a:buNone/>
              <a:defRPr sz="1125" b="1">
                <a:solidFill>
                  <a:srgbClr val="D0D0D0"/>
                </a:solidFill>
              </a:defRPr>
            </a:pPr>
            <a:r>
              <a:rPr sz="1125" b="1">
                <a:solidFill>
                  <a:srgbClr val="D0D0D0"/>
                </a:solidFill>
              </a:rPr>
              <a:t>Minimum 3 jaar</a:t>
            </a:r>
          </a:p>
        </p:txBody>
      </p:sp>
      <p:sp>
        <p:nvSpPr>
          <p:cNvPr id="16" name="Rechthoek 15">
            <a:extLst>
              <a:ext uri="{FF2B5EF4-FFF2-40B4-BE49-F238E27FC236}">
                <a16:creationId xmlns:a16="http://schemas.microsoft.com/office/drawing/2014/main" id="{4656E811-5EEA-4580-B742-4079600DC269}"/>
              </a:ext>
            </a:extLst>
          </p:cNvPr>
          <p:cNvSpPr>
            <a:spLocks noGrp="1"/>
          </p:cNvSpPr>
          <p:nvPr/>
        </p:nvSpPr>
        <p:spPr>
          <a:xfrm>
            <a:off x="6210300" y="3143250"/>
            <a:ext cx="4238625" cy="2143125"/>
          </a:xfrm>
          <a:prstGeom prst="rect">
            <a:avLst/>
          </a:prstGeom>
          <a:noFill/>
          <a:ln w="0">
            <a:noFill/>
            <a:prstDash val="solid"/>
          </a:ln>
        </p:spPr>
        <p:txBody>
          <a:bodyPr anchor="ctr"/>
          <a:lstStyle/>
          <a:p>
            <a:pPr algn="l">
              <a:buNone/>
              <a:defRPr sz="1275" b="0">
                <a:solidFill>
                  <a:srgbClr val="FFFFFF"/>
                </a:solidFill>
              </a:defRPr>
            </a:pPr>
            <a:r>
              <a:rPr sz="1275" b="0" dirty="0">
                <a:solidFill>
                  <a:srgbClr val="FFFFFF"/>
                </a:solidFill>
              </a:rPr>
              <a:t>• </a:t>
            </a:r>
            <a:r>
              <a:rPr sz="1275" b="0" dirty="0" err="1">
                <a:solidFill>
                  <a:srgbClr val="FFFFFF"/>
                </a:solidFill>
              </a:rPr>
              <a:t>Prominente</a:t>
            </a:r>
            <a:r>
              <a:rPr sz="1275" b="0" dirty="0">
                <a:solidFill>
                  <a:srgbClr val="FFFFFF"/>
                </a:solidFill>
              </a:rPr>
              <a:t> </a:t>
            </a:r>
            <a:r>
              <a:rPr sz="1275" b="0" dirty="0" err="1">
                <a:solidFill>
                  <a:srgbClr val="FFFFFF"/>
                </a:solidFill>
              </a:rPr>
              <a:t>bordplaats</a:t>
            </a:r>
            <a:r>
              <a:rPr sz="1275" b="0" dirty="0">
                <a:solidFill>
                  <a:srgbClr val="FFFFFF"/>
                </a:solidFill>
              </a:rPr>
              <a:t>, </a:t>
            </a:r>
            <a:r>
              <a:rPr sz="1275" b="0" dirty="0" err="1">
                <a:solidFill>
                  <a:srgbClr val="FFFFFF"/>
                </a:solidFill>
              </a:rPr>
              <a:t>groot</a:t>
            </a:r>
            <a:r>
              <a:rPr sz="1275" b="0" dirty="0">
                <a:solidFill>
                  <a:srgbClr val="FFFFFF"/>
                </a:solidFill>
              </a:rPr>
              <a:t> </a:t>
            </a:r>
            <a:r>
              <a:rPr sz="1275" b="0" dirty="0" err="1">
                <a:solidFill>
                  <a:srgbClr val="FFFFFF"/>
                </a:solidFill>
              </a:rPr>
              <a:t>formaat</a:t>
            </a:r>
            <a:r>
              <a:rPr sz="1275" b="0" dirty="0">
                <a:solidFill>
                  <a:srgbClr val="FFFFFF"/>
                </a:solidFill>
              </a:rPr>
              <a:t> </a:t>
            </a:r>
            <a:r>
              <a:rPr sz="1275" b="0" dirty="0" err="1">
                <a:solidFill>
                  <a:srgbClr val="FFFFFF"/>
                </a:solidFill>
              </a:rPr>
              <a:t>bespreekbaar</a:t>
            </a:r>
            <a:endParaRPr sz="1275" b="0" dirty="0">
              <a:solidFill>
                <a:srgbClr val="FFFFFF"/>
              </a:solidFill>
            </a:endParaRPr>
          </a:p>
          <a:p>
            <a:pPr algn="l">
              <a:buNone/>
              <a:defRPr sz="1275" b="0">
                <a:solidFill>
                  <a:srgbClr val="FFFFFF"/>
                </a:solidFill>
              </a:defRPr>
            </a:pPr>
            <a:r>
              <a:rPr sz="1275" b="0" dirty="0">
                <a:solidFill>
                  <a:srgbClr val="FFFFFF"/>
                </a:solidFill>
              </a:rPr>
              <a:t>• 1</a:t>
            </a:r>
            <a:r>
              <a:rPr lang="nl-BE" sz="1275" b="0" dirty="0">
                <a:solidFill>
                  <a:srgbClr val="FFFFFF"/>
                </a:solidFill>
              </a:rPr>
              <a:t>2</a:t>
            </a:r>
            <a:r>
              <a:rPr sz="1275" b="0" dirty="0">
                <a:solidFill>
                  <a:srgbClr val="FFFFFF"/>
                </a:solidFill>
              </a:rPr>
              <a:t> Business Seats</a:t>
            </a:r>
          </a:p>
          <a:p>
            <a:pPr algn="l">
              <a:buNone/>
              <a:defRPr sz="1275" b="0">
                <a:solidFill>
                  <a:srgbClr val="FFFFFF"/>
                </a:solidFill>
              </a:defRPr>
            </a:pPr>
            <a:r>
              <a:rPr sz="1275" b="0" dirty="0">
                <a:solidFill>
                  <a:srgbClr val="FFFFFF"/>
                </a:solidFill>
              </a:rPr>
              <a:t>• 60 </a:t>
            </a:r>
            <a:r>
              <a:rPr sz="1275" b="0" dirty="0" err="1">
                <a:solidFill>
                  <a:srgbClr val="FFFFFF"/>
                </a:solidFill>
              </a:rPr>
              <a:t>vrijkaarten</a:t>
            </a:r>
            <a:endParaRPr sz="1275" b="0" dirty="0">
              <a:solidFill>
                <a:srgbClr val="FFFFFF"/>
              </a:solidFill>
            </a:endParaRPr>
          </a:p>
          <a:p>
            <a:pPr algn="l">
              <a:buNone/>
              <a:defRPr sz="1275" b="0">
                <a:solidFill>
                  <a:srgbClr val="FFFFFF"/>
                </a:solidFill>
              </a:defRPr>
            </a:pPr>
            <a:r>
              <a:rPr sz="1275" b="0" dirty="0">
                <a:solidFill>
                  <a:srgbClr val="FFFFFF"/>
                </a:solidFill>
              </a:rPr>
              <a:t>• </a:t>
            </a:r>
            <a:r>
              <a:rPr sz="1275" b="0" dirty="0" err="1">
                <a:solidFill>
                  <a:srgbClr val="FFFFFF"/>
                </a:solidFill>
              </a:rPr>
              <a:t>Wedstrijdtruitjes</a:t>
            </a:r>
            <a:r>
              <a:rPr sz="1275" b="0" dirty="0">
                <a:solidFill>
                  <a:srgbClr val="FFFFFF"/>
                </a:solidFill>
              </a:rPr>
              <a:t>: </a:t>
            </a:r>
            <a:r>
              <a:rPr sz="1275" b="0" dirty="0" err="1">
                <a:solidFill>
                  <a:srgbClr val="FFFFFF"/>
                </a:solidFill>
              </a:rPr>
              <a:t>voorkant</a:t>
            </a:r>
            <a:r>
              <a:rPr sz="1275" b="0" dirty="0">
                <a:solidFill>
                  <a:srgbClr val="FFFFFF"/>
                </a:solidFill>
              </a:rPr>
              <a:t> of </a:t>
            </a:r>
            <a:r>
              <a:rPr sz="1275" b="0" dirty="0" err="1">
                <a:solidFill>
                  <a:srgbClr val="FFFFFF"/>
                </a:solidFill>
              </a:rPr>
              <a:t>rugzijde</a:t>
            </a:r>
            <a:endParaRPr sz="1275" b="0" dirty="0">
              <a:solidFill>
                <a:srgbClr val="FFFFFF"/>
              </a:solidFill>
            </a:endParaRPr>
          </a:p>
          <a:p>
            <a:pPr>
              <a:buNone/>
              <a:defRPr sz="1275" b="0">
                <a:solidFill>
                  <a:srgbClr val="FFFFFF"/>
                </a:solidFill>
              </a:defRPr>
            </a:pPr>
            <a:r>
              <a:rPr sz="1200" dirty="0">
                <a:solidFill>
                  <a:schemeClr val="bg1"/>
                </a:solidFill>
              </a:rPr>
              <a:t>• 4 </a:t>
            </a:r>
            <a:r>
              <a:rPr sz="1200" dirty="0" err="1">
                <a:solidFill>
                  <a:schemeClr val="bg1"/>
                </a:solidFill>
              </a:rPr>
              <a:t>partnerposts</a:t>
            </a:r>
            <a:r>
              <a:rPr sz="1200" dirty="0">
                <a:solidFill>
                  <a:schemeClr val="bg1"/>
                </a:solidFill>
              </a:rPr>
              <a:t> </a:t>
            </a:r>
            <a:r>
              <a:rPr sz="1200" dirty="0" err="1">
                <a:solidFill>
                  <a:schemeClr val="bg1"/>
                </a:solidFill>
              </a:rPr>
              <a:t>en</a:t>
            </a:r>
            <a:r>
              <a:rPr sz="1200" dirty="0">
                <a:solidFill>
                  <a:schemeClr val="bg1"/>
                </a:solidFill>
              </a:rPr>
              <a:t> 8 stories</a:t>
            </a:r>
            <a:endParaRPr sz="1275" b="0" dirty="0">
              <a:solidFill>
                <a:schemeClr val="bg1"/>
              </a:solidFill>
            </a:endParaRPr>
          </a:p>
          <a:p>
            <a:pPr algn="l">
              <a:buNone/>
              <a:defRPr sz="1275" b="0">
                <a:solidFill>
                  <a:srgbClr val="FFFFFF"/>
                </a:solidFill>
              </a:defRPr>
            </a:pPr>
            <a:r>
              <a:rPr sz="1275" b="0" dirty="0">
                <a:solidFill>
                  <a:srgbClr val="FFFFFF"/>
                </a:solidFill>
              </a:rPr>
              <a:t>• </a:t>
            </a:r>
            <a:r>
              <a:rPr sz="1275" b="0" dirty="0" err="1">
                <a:solidFill>
                  <a:srgbClr val="FFFFFF"/>
                </a:solidFill>
              </a:rPr>
              <a:t>Fotoshoot</a:t>
            </a:r>
            <a:r>
              <a:rPr sz="1275" b="0" dirty="0">
                <a:solidFill>
                  <a:srgbClr val="FFFFFF"/>
                </a:solidFill>
              </a:rPr>
              <a:t> met </a:t>
            </a:r>
            <a:r>
              <a:rPr sz="1275" b="0" dirty="0" err="1">
                <a:solidFill>
                  <a:srgbClr val="FFFFFF"/>
                </a:solidFill>
              </a:rPr>
              <a:t>beide</a:t>
            </a:r>
            <a:r>
              <a:rPr sz="1275" b="0" dirty="0">
                <a:solidFill>
                  <a:srgbClr val="FFFFFF"/>
                </a:solidFill>
              </a:rPr>
              <a:t> </a:t>
            </a:r>
            <a:r>
              <a:rPr sz="1275" b="0" dirty="0" err="1">
                <a:solidFill>
                  <a:srgbClr val="FFFFFF"/>
                </a:solidFill>
              </a:rPr>
              <a:t>fanionteams</a:t>
            </a:r>
            <a:r>
              <a:rPr sz="1275" b="0" dirty="0">
                <a:solidFill>
                  <a:srgbClr val="FFFFFF"/>
                </a:solidFill>
              </a:rPr>
              <a:t> in </a:t>
            </a:r>
            <a:r>
              <a:rPr sz="1275" b="0" dirty="0" err="1">
                <a:solidFill>
                  <a:srgbClr val="FFFFFF"/>
                </a:solidFill>
              </a:rPr>
              <a:t>uw</a:t>
            </a:r>
            <a:r>
              <a:rPr sz="1275" b="0" dirty="0">
                <a:solidFill>
                  <a:srgbClr val="FFFFFF"/>
                </a:solidFill>
              </a:rPr>
              <a:t> </a:t>
            </a:r>
            <a:r>
              <a:rPr sz="1275" b="0" dirty="0" err="1">
                <a:solidFill>
                  <a:srgbClr val="FFFFFF"/>
                </a:solidFill>
              </a:rPr>
              <a:t>zaak</a:t>
            </a:r>
            <a:endParaRPr sz="1275" b="0" dirty="0">
              <a:solidFill>
                <a:srgbClr val="FFFFFF"/>
              </a:solidFill>
            </a:endParaRPr>
          </a:p>
          <a:p>
            <a:pPr algn="l">
              <a:buNone/>
              <a:defRPr sz="1275" b="0">
                <a:solidFill>
                  <a:srgbClr val="FFFFFF"/>
                </a:solidFill>
              </a:defRPr>
            </a:pPr>
            <a:r>
              <a:rPr sz="1275" b="0" dirty="0">
                <a:solidFill>
                  <a:srgbClr val="FFFFFF"/>
                </a:solidFill>
              </a:rPr>
              <a:t>• Online </a:t>
            </a:r>
            <a:r>
              <a:rPr sz="1275" b="0" dirty="0" err="1">
                <a:solidFill>
                  <a:srgbClr val="FFFFFF"/>
                </a:solidFill>
              </a:rPr>
              <a:t>vermelding</a:t>
            </a:r>
            <a:r>
              <a:rPr sz="1275" b="0" dirty="0">
                <a:solidFill>
                  <a:srgbClr val="FFFFFF"/>
                </a:solidFill>
              </a:rPr>
              <a:t> </a:t>
            </a:r>
            <a:r>
              <a:rPr sz="1275" b="0" dirty="0" err="1">
                <a:solidFill>
                  <a:srgbClr val="FFFFFF"/>
                </a:solidFill>
              </a:rPr>
              <a:t>als</a:t>
            </a:r>
            <a:r>
              <a:rPr sz="1275" b="0" dirty="0">
                <a:solidFill>
                  <a:srgbClr val="FFFFFF"/>
                </a:solidFill>
              </a:rPr>
              <a:t> Platinum partner</a:t>
            </a:r>
          </a:p>
          <a:p>
            <a:pPr algn="l">
              <a:buNone/>
              <a:defRPr sz="1275" b="0">
                <a:solidFill>
                  <a:srgbClr val="FFFFFF"/>
                </a:solidFill>
              </a:defRPr>
            </a:pPr>
            <a:r>
              <a:rPr sz="1275" b="0" dirty="0">
                <a:solidFill>
                  <a:srgbClr val="FFFFFF"/>
                </a:solidFill>
              </a:rPr>
              <a:t>• 4 </a:t>
            </a:r>
            <a:r>
              <a:rPr sz="1275" b="0" dirty="0" err="1">
                <a:solidFill>
                  <a:srgbClr val="FFFFFF"/>
                </a:solidFill>
              </a:rPr>
              <a:t>netwerkevents</a:t>
            </a:r>
            <a:r>
              <a:rPr sz="1275" b="0" dirty="0">
                <a:solidFill>
                  <a:srgbClr val="FFFFFF"/>
                </a:solidFill>
              </a:rPr>
              <a:t> met </a:t>
            </a:r>
            <a:r>
              <a:rPr sz="1275" b="0" dirty="0" err="1">
                <a:solidFill>
                  <a:srgbClr val="FFFFFF"/>
                </a:solidFill>
              </a:rPr>
              <a:t>prominente</a:t>
            </a:r>
            <a:r>
              <a:rPr sz="1275" b="0" dirty="0">
                <a:solidFill>
                  <a:srgbClr val="FFFFFF"/>
                </a:solidFill>
              </a:rPr>
              <a:t> </a:t>
            </a:r>
            <a:r>
              <a:rPr sz="1275" b="0" dirty="0" err="1">
                <a:solidFill>
                  <a:srgbClr val="FFFFFF"/>
                </a:solidFill>
              </a:rPr>
              <a:t>zichtbaarheid</a:t>
            </a:r>
            <a:endParaRPr sz="1275" b="0" dirty="0">
              <a:solidFill>
                <a:srgbClr val="FFFFFF"/>
              </a:solidFill>
            </a:endParaRPr>
          </a:p>
          <a:p>
            <a:pPr>
              <a:buNone/>
              <a:defRPr sz="1275" b="0">
                <a:solidFill>
                  <a:srgbClr val="FFFFFF"/>
                </a:solidFill>
              </a:defRPr>
            </a:pPr>
            <a:r>
              <a:rPr sz="1280" dirty="0">
                <a:solidFill>
                  <a:srgbClr val="FFFFFF"/>
                </a:solidFill>
              </a:rPr>
              <a:t>• </a:t>
            </a:r>
            <a:r>
              <a:rPr lang="nl-BE" sz="1280" dirty="0">
                <a:solidFill>
                  <a:srgbClr val="FFFFFF"/>
                </a:solidFill>
              </a:rPr>
              <a:t>16</a:t>
            </a:r>
            <a:r>
              <a:rPr sz="1280" dirty="0">
                <a:solidFill>
                  <a:srgbClr val="FFFFFF"/>
                </a:solidFill>
              </a:rPr>
              <a:t> Business diners </a:t>
            </a:r>
            <a:r>
              <a:rPr sz="1280" dirty="0" err="1">
                <a:solidFill>
                  <a:srgbClr val="FFFFFF"/>
                </a:solidFill>
              </a:rPr>
              <a:t>voor</a:t>
            </a:r>
            <a:r>
              <a:rPr sz="1280" dirty="0">
                <a:solidFill>
                  <a:srgbClr val="FFFFFF"/>
                </a:solidFill>
              </a:rPr>
              <a:t> 2 </a:t>
            </a:r>
            <a:r>
              <a:rPr sz="1280" dirty="0" err="1">
                <a:solidFill>
                  <a:srgbClr val="FFFFFF"/>
                </a:solidFill>
              </a:rPr>
              <a:t>personen</a:t>
            </a:r>
            <a:endParaRPr sz="1280" dirty="0">
              <a:solidFill>
                <a:srgbClr val="FFFFFF"/>
              </a:solidFill>
            </a:endParaRPr>
          </a:p>
          <a:p>
            <a:pPr algn="l">
              <a:buNone/>
              <a:defRPr sz="1275" b="0">
                <a:solidFill>
                  <a:srgbClr val="FFFFFF"/>
                </a:solidFill>
              </a:defRPr>
            </a:pPr>
            <a:endParaRPr sz="1275" b="0" dirty="0">
              <a:solidFill>
                <a:srgbClr val="FFFFFF"/>
              </a:solidFill>
            </a:endParaRPr>
          </a:p>
        </p:txBody>
      </p:sp>
    </p:spTree>
    <p:extLst>
      <p:ext uri="{BB962C8B-B14F-4D97-AF65-F5344CB8AC3E}">
        <p14:creationId xmlns:p14="http://schemas.microsoft.com/office/powerpoint/2010/main" val="15999179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 name="Rechthoek 15">
            <a:extLst>
              <a:ext uri="{FF2B5EF4-FFF2-40B4-BE49-F238E27FC236}">
                <a16:creationId xmlns:a16="http://schemas.microsoft.com/office/drawing/2014/main" id="{174D8FF4-58A7-410F-B2BB-60CA012C1B6C}"/>
              </a:ext>
            </a:extLst>
          </p:cNvPr>
          <p:cNvSpPr>
            <a:spLocks noGrp="1"/>
          </p:cNvSpPr>
          <p:nvPr/>
        </p:nvSpPr>
        <p:spPr>
          <a:xfrm>
            <a:off x="0" y="0"/>
            <a:ext cx="133350" cy="6858000"/>
          </a:xfrm>
          <a:prstGeom prst="rect">
            <a:avLst/>
          </a:prstGeom>
          <a:solidFill>
            <a:srgbClr val="FF7600"/>
          </a:solidFill>
          <a:ln w="0">
            <a:solidFill>
              <a:srgbClr val="FF7600"/>
            </a:solidFill>
            <a:prstDash val="solid"/>
          </a:ln>
        </p:spPr>
        <p:txBody>
          <a:bodyPr/>
          <a:lstStyle/>
          <a:p>
            <a:endParaRPr/>
          </a:p>
        </p:txBody>
      </p:sp>
      <p:sp>
        <p:nvSpPr>
          <p:cNvPr id="2" name="Rechthoek 1">
            <a:extLst>
              <a:ext uri="{FF2B5EF4-FFF2-40B4-BE49-F238E27FC236}">
                <a16:creationId xmlns:a16="http://schemas.microsoft.com/office/drawing/2014/main" id="{BABF004C-FBE3-430D-AE78-D9DE8344D740}"/>
              </a:ext>
            </a:extLst>
          </p:cNvPr>
          <p:cNvSpPr>
            <a:spLocks noGrp="1"/>
          </p:cNvSpPr>
          <p:nvPr/>
        </p:nvSpPr>
        <p:spPr>
          <a:xfrm>
            <a:off x="781050" y="247650"/>
            <a:ext cx="4762500" cy="266700"/>
          </a:xfrm>
          <a:prstGeom prst="rect">
            <a:avLst/>
          </a:prstGeom>
          <a:noFill/>
          <a:ln w="0">
            <a:noFill/>
            <a:prstDash val="solid"/>
          </a:ln>
        </p:spPr>
        <p:txBody>
          <a:bodyPr anchor="ctr"/>
          <a:lstStyle/>
          <a:p>
            <a:pPr algn="l">
              <a:buNone/>
              <a:defRPr sz="900" b="1">
                <a:solidFill>
                  <a:srgbClr val="FF7600"/>
                </a:solidFill>
              </a:defRPr>
            </a:pPr>
            <a:r>
              <a:rPr sz="900" b="1">
                <a:solidFill>
                  <a:srgbClr val="FF7600"/>
                </a:solidFill>
              </a:rPr>
              <a:t>STRATEGIC PARTNER</a:t>
            </a:r>
          </a:p>
        </p:txBody>
      </p:sp>
      <p:sp>
        <p:nvSpPr>
          <p:cNvPr id="3" name="Rechthoek 2">
            <a:extLst>
              <a:ext uri="{FF2B5EF4-FFF2-40B4-BE49-F238E27FC236}">
                <a16:creationId xmlns:a16="http://schemas.microsoft.com/office/drawing/2014/main" id="{E2D471C6-DDAD-4A7E-9414-0AA4049B997D}"/>
              </a:ext>
            </a:extLst>
          </p:cNvPr>
          <p:cNvSpPr>
            <a:spLocks noGrp="1"/>
          </p:cNvSpPr>
          <p:nvPr/>
        </p:nvSpPr>
        <p:spPr>
          <a:xfrm>
            <a:off x="781050" y="638175"/>
            <a:ext cx="10287000" cy="571500"/>
          </a:xfrm>
          <a:prstGeom prst="rect">
            <a:avLst/>
          </a:prstGeom>
          <a:noFill/>
          <a:ln w="0">
            <a:noFill/>
            <a:prstDash val="solid"/>
          </a:ln>
        </p:spPr>
        <p:txBody>
          <a:bodyPr anchor="ctr"/>
          <a:lstStyle/>
          <a:p>
            <a:pPr algn="l">
              <a:buNone/>
              <a:defRPr sz="2700" b="1">
                <a:solidFill>
                  <a:srgbClr val="111111"/>
                </a:solidFill>
              </a:defRPr>
            </a:pPr>
            <a:r>
              <a:rPr sz="2700" b="1">
                <a:solidFill>
                  <a:srgbClr val="111111"/>
                </a:solidFill>
              </a:rPr>
              <a:t>Een strategisch partnership op maat van uw ambities</a:t>
            </a:r>
          </a:p>
        </p:txBody>
      </p:sp>
      <p:sp>
        <p:nvSpPr>
          <p:cNvPr id="4" name="Rechthoek 3">
            <a:extLst>
              <a:ext uri="{FF2B5EF4-FFF2-40B4-BE49-F238E27FC236}">
                <a16:creationId xmlns:a16="http://schemas.microsoft.com/office/drawing/2014/main" id="{18189450-9CCF-441E-B8B8-57461F8D2354}"/>
              </a:ext>
            </a:extLst>
          </p:cNvPr>
          <p:cNvSpPr>
            <a:spLocks noGrp="1"/>
          </p:cNvSpPr>
          <p:nvPr/>
        </p:nvSpPr>
        <p:spPr>
          <a:xfrm>
            <a:off x="781050" y="1257300"/>
            <a:ext cx="9525000" cy="285750"/>
          </a:xfrm>
          <a:prstGeom prst="rect">
            <a:avLst/>
          </a:prstGeom>
          <a:noFill/>
          <a:ln w="0">
            <a:noFill/>
            <a:prstDash val="solid"/>
          </a:ln>
        </p:spPr>
        <p:txBody>
          <a:bodyPr anchor="ctr"/>
          <a:lstStyle/>
          <a:p>
            <a:pPr algn="l">
              <a:buNone/>
              <a:defRPr sz="1350" b="0">
                <a:solidFill>
                  <a:srgbClr val="666666"/>
                </a:solidFill>
              </a:defRPr>
            </a:pPr>
            <a:r>
              <a:rPr sz="1350" b="0">
                <a:solidFill>
                  <a:srgbClr val="666666"/>
                </a:solidFill>
              </a:rPr>
              <a:t>Maximale zichtbaarheid, activatie en betrokkenheid bij de club.</a:t>
            </a:r>
          </a:p>
        </p:txBody>
      </p:sp>
      <p:sp>
        <p:nvSpPr>
          <p:cNvPr id="5" name="Rechthoek 4">
            <a:extLst>
              <a:ext uri="{FF2B5EF4-FFF2-40B4-BE49-F238E27FC236}">
                <a16:creationId xmlns:a16="http://schemas.microsoft.com/office/drawing/2014/main" id="{2AB45E8F-D84C-496C-9F54-B8A6E4A41495}"/>
              </a:ext>
            </a:extLst>
          </p:cNvPr>
          <p:cNvSpPr>
            <a:spLocks noGrp="1"/>
          </p:cNvSpPr>
          <p:nvPr/>
        </p:nvSpPr>
        <p:spPr>
          <a:xfrm>
            <a:off x="685800" y="6438900"/>
            <a:ext cx="10820400" cy="9525"/>
          </a:xfrm>
          <a:prstGeom prst="rect">
            <a:avLst/>
          </a:prstGeom>
          <a:solidFill>
            <a:srgbClr val="D8D8D5"/>
          </a:solidFill>
          <a:ln w="0">
            <a:solidFill>
              <a:srgbClr val="D8D8D5"/>
            </a:solidFill>
            <a:prstDash val="solid"/>
          </a:ln>
        </p:spPr>
        <p:txBody>
          <a:bodyPr/>
          <a:lstStyle/>
          <a:p>
            <a:endParaRPr/>
          </a:p>
        </p:txBody>
      </p:sp>
      <p:sp>
        <p:nvSpPr>
          <p:cNvPr id="6" name="Rechthoek 5">
            <a:extLst>
              <a:ext uri="{FF2B5EF4-FFF2-40B4-BE49-F238E27FC236}">
                <a16:creationId xmlns:a16="http://schemas.microsoft.com/office/drawing/2014/main" id="{D3332054-D308-431B-A0AC-376C6C6E2790}"/>
              </a:ext>
            </a:extLst>
          </p:cNvPr>
          <p:cNvSpPr>
            <a:spLocks noGrp="1"/>
          </p:cNvSpPr>
          <p:nvPr/>
        </p:nvSpPr>
        <p:spPr>
          <a:xfrm>
            <a:off x="781050" y="6505575"/>
            <a:ext cx="5905500" cy="190500"/>
          </a:xfrm>
          <a:prstGeom prst="rect">
            <a:avLst/>
          </a:prstGeom>
          <a:noFill/>
          <a:ln w="0">
            <a:noFill/>
            <a:prstDash val="solid"/>
          </a:ln>
        </p:spPr>
        <p:txBody>
          <a:bodyPr anchor="ctr"/>
          <a:lstStyle/>
          <a:p>
            <a:pPr>
              <a:buNone/>
              <a:defRPr sz="750" b="0" i="0">
                <a:solidFill>
                  <a:srgbClr val="999995"/>
                </a:solidFill>
              </a:defRPr>
            </a:pPr>
            <a:r>
              <a:rPr sz="750">
                <a:solidFill>
                  <a:srgbClr val="999995"/>
                </a:solidFill>
              </a:rPr>
              <a:t>BASKET WILLEBROEK  •  SPONSOR EN PARTNERSHIP 2026–2027</a:t>
            </a:r>
          </a:p>
        </p:txBody>
      </p:sp>
      <p:sp>
        <p:nvSpPr>
          <p:cNvPr id="7" name="Rechthoek: afgeronde hoeken 6">
            <a:extLst>
              <a:ext uri="{FF2B5EF4-FFF2-40B4-BE49-F238E27FC236}">
                <a16:creationId xmlns:a16="http://schemas.microsoft.com/office/drawing/2014/main" id="{58AC1358-3761-42EF-81F5-3337FD12A53D}"/>
              </a:ext>
            </a:extLst>
          </p:cNvPr>
          <p:cNvSpPr>
            <a:spLocks noGrp="1"/>
          </p:cNvSpPr>
          <p:nvPr/>
        </p:nvSpPr>
        <p:spPr>
          <a:xfrm>
            <a:off x="685800" y="1762125"/>
            <a:ext cx="10096500" cy="3714750"/>
          </a:xfrm>
          <a:prstGeom prst="roundRect">
            <a:avLst>
              <a:gd name="adj" fmla="val 2051"/>
            </a:avLst>
          </a:prstGeom>
          <a:solidFill>
            <a:srgbClr val="111111"/>
          </a:solidFill>
          <a:ln w="0">
            <a:solidFill>
              <a:srgbClr val="111111"/>
            </a:solidFill>
            <a:prstDash val="solid"/>
          </a:ln>
        </p:spPr>
        <p:txBody>
          <a:bodyPr/>
          <a:lstStyle/>
          <a:p>
            <a:endParaRPr/>
          </a:p>
        </p:txBody>
      </p:sp>
      <p:sp>
        <p:nvSpPr>
          <p:cNvPr id="8" name="Rechthoek 7">
            <a:extLst>
              <a:ext uri="{FF2B5EF4-FFF2-40B4-BE49-F238E27FC236}">
                <a16:creationId xmlns:a16="http://schemas.microsoft.com/office/drawing/2014/main" id="{E5436012-88E9-4E24-AB0F-08E8653964AD}"/>
              </a:ext>
            </a:extLst>
          </p:cNvPr>
          <p:cNvSpPr>
            <a:spLocks noGrp="1"/>
          </p:cNvSpPr>
          <p:nvPr/>
        </p:nvSpPr>
        <p:spPr>
          <a:xfrm>
            <a:off x="1028700" y="2038350"/>
            <a:ext cx="4000500" cy="266700"/>
          </a:xfrm>
          <a:prstGeom prst="rect">
            <a:avLst/>
          </a:prstGeom>
          <a:noFill/>
          <a:ln w="0">
            <a:noFill/>
            <a:prstDash val="solid"/>
          </a:ln>
        </p:spPr>
        <p:txBody>
          <a:bodyPr anchor="ctr"/>
          <a:lstStyle/>
          <a:p>
            <a:pPr algn="l">
              <a:buNone/>
              <a:defRPr sz="1125" b="1">
                <a:solidFill>
                  <a:srgbClr val="FF7600"/>
                </a:solidFill>
              </a:defRPr>
            </a:pPr>
            <a:r>
              <a:rPr sz="1125" b="1">
                <a:solidFill>
                  <a:srgbClr val="FF7600"/>
                </a:solidFill>
              </a:rPr>
              <a:t>STRATEGIC PARTNER</a:t>
            </a:r>
          </a:p>
        </p:txBody>
      </p:sp>
      <p:sp>
        <p:nvSpPr>
          <p:cNvPr id="9" name="Rechthoek 8">
            <a:extLst>
              <a:ext uri="{FF2B5EF4-FFF2-40B4-BE49-F238E27FC236}">
                <a16:creationId xmlns:a16="http://schemas.microsoft.com/office/drawing/2014/main" id="{C3AC9AA1-5C5B-40B5-A610-70AF4CC3F7B4}"/>
              </a:ext>
            </a:extLst>
          </p:cNvPr>
          <p:cNvSpPr>
            <a:spLocks noGrp="1"/>
          </p:cNvSpPr>
          <p:nvPr/>
        </p:nvSpPr>
        <p:spPr>
          <a:xfrm>
            <a:off x="1028700" y="2400300"/>
            <a:ext cx="4953000" cy="457200"/>
          </a:xfrm>
          <a:prstGeom prst="rect">
            <a:avLst/>
          </a:prstGeom>
          <a:noFill/>
          <a:ln w="0">
            <a:noFill/>
            <a:prstDash val="solid"/>
          </a:ln>
        </p:spPr>
        <p:txBody>
          <a:bodyPr anchor="ctr"/>
          <a:lstStyle/>
          <a:p>
            <a:pPr algn="l">
              <a:buNone/>
              <a:defRPr sz="2250" b="1">
                <a:solidFill>
                  <a:srgbClr val="FFFFFF"/>
                </a:solidFill>
              </a:defRPr>
            </a:pPr>
            <a:r>
              <a:rPr sz="2250" b="1">
                <a:solidFill>
                  <a:srgbClr val="FFFFFF"/>
                </a:solidFill>
              </a:rPr>
              <a:t>Vanaf € 20.000 per seizoen</a:t>
            </a:r>
          </a:p>
        </p:txBody>
      </p:sp>
      <p:sp>
        <p:nvSpPr>
          <p:cNvPr id="10" name="Rechthoek 9">
            <a:extLst>
              <a:ext uri="{FF2B5EF4-FFF2-40B4-BE49-F238E27FC236}">
                <a16:creationId xmlns:a16="http://schemas.microsoft.com/office/drawing/2014/main" id="{9A411A41-068C-46D5-9A94-26CB27499B01}"/>
              </a:ext>
            </a:extLst>
          </p:cNvPr>
          <p:cNvSpPr>
            <a:spLocks noGrp="1"/>
          </p:cNvSpPr>
          <p:nvPr/>
        </p:nvSpPr>
        <p:spPr>
          <a:xfrm>
            <a:off x="1028700" y="2952750"/>
            <a:ext cx="4762500" cy="514350"/>
          </a:xfrm>
          <a:prstGeom prst="rect">
            <a:avLst/>
          </a:prstGeom>
          <a:noFill/>
          <a:ln w="0">
            <a:noFill/>
            <a:prstDash val="solid"/>
          </a:ln>
        </p:spPr>
        <p:txBody>
          <a:bodyPr anchor="ctr"/>
          <a:lstStyle/>
          <a:p>
            <a:pPr algn="l">
              <a:buNone/>
              <a:defRPr sz="1350" b="1">
                <a:solidFill>
                  <a:srgbClr val="D0D0D0"/>
                </a:solidFill>
              </a:defRPr>
            </a:pPr>
            <a:r>
              <a:rPr sz="1350" b="1">
                <a:solidFill>
                  <a:srgbClr val="D0D0D0"/>
                </a:solidFill>
              </a:rPr>
              <a:t>Volledig maatwerk vanuit uw zakelijke en maatschappelijke doelstellingen</a:t>
            </a:r>
          </a:p>
        </p:txBody>
      </p:sp>
      <p:sp>
        <p:nvSpPr>
          <p:cNvPr id="11" name="Rechthoek 10">
            <a:extLst>
              <a:ext uri="{FF2B5EF4-FFF2-40B4-BE49-F238E27FC236}">
                <a16:creationId xmlns:a16="http://schemas.microsoft.com/office/drawing/2014/main" id="{44B4B10D-4803-4F28-A3F8-5809FAEC5BCD}"/>
              </a:ext>
            </a:extLst>
          </p:cNvPr>
          <p:cNvSpPr>
            <a:spLocks noGrp="1"/>
          </p:cNvSpPr>
          <p:nvPr/>
        </p:nvSpPr>
        <p:spPr>
          <a:xfrm>
            <a:off x="1028700" y="3771900"/>
            <a:ext cx="4333875" cy="1200150"/>
          </a:xfrm>
          <a:prstGeom prst="rect">
            <a:avLst/>
          </a:prstGeom>
          <a:noFill/>
          <a:ln w="0">
            <a:noFill/>
            <a:prstDash val="solid"/>
          </a:ln>
        </p:spPr>
        <p:txBody>
          <a:bodyPr anchor="ctr"/>
          <a:lstStyle/>
          <a:p>
            <a:pPr algn="l">
              <a:buNone/>
              <a:defRPr sz="1275" b="0">
                <a:solidFill>
                  <a:srgbClr val="FFFFFF"/>
                </a:solidFill>
              </a:defRPr>
            </a:pPr>
            <a:r>
              <a:rPr sz="1275" b="0">
                <a:solidFill>
                  <a:srgbClr val="FFFFFF"/>
                </a:solidFill>
              </a:rPr>
              <a:t>• Naming en hoofdpartnership</a:t>
            </a:r>
          </a:p>
          <a:p>
            <a:pPr algn="l">
              <a:buNone/>
              <a:defRPr sz="1275" b="0">
                <a:solidFill>
                  <a:srgbClr val="FFFFFF"/>
                </a:solidFill>
              </a:defRPr>
            </a:pPr>
            <a:r>
              <a:rPr sz="1275" b="0">
                <a:solidFill>
                  <a:srgbClr val="FFFFFF"/>
                </a:solidFill>
              </a:rPr>
              <a:t>• Premium shirt, court en arena branding</a:t>
            </a:r>
          </a:p>
          <a:p>
            <a:pPr algn="l">
              <a:buNone/>
              <a:defRPr sz="1275" b="0">
                <a:solidFill>
                  <a:srgbClr val="FFFFFF"/>
                </a:solidFill>
              </a:defRPr>
            </a:pPr>
            <a:r>
              <a:rPr sz="1275" b="0">
                <a:solidFill>
                  <a:srgbClr val="FFFFFF"/>
                </a:solidFill>
              </a:rPr>
              <a:t>• Eigen events en klantenprogramma’s</a:t>
            </a:r>
          </a:p>
        </p:txBody>
      </p:sp>
      <p:sp>
        <p:nvSpPr>
          <p:cNvPr id="12" name="Rechthoek 11">
            <a:extLst>
              <a:ext uri="{FF2B5EF4-FFF2-40B4-BE49-F238E27FC236}">
                <a16:creationId xmlns:a16="http://schemas.microsoft.com/office/drawing/2014/main" id="{E00B2D8B-FD33-43D0-9DA7-26D4A608B7F1}"/>
              </a:ext>
            </a:extLst>
          </p:cNvPr>
          <p:cNvSpPr>
            <a:spLocks noGrp="1"/>
          </p:cNvSpPr>
          <p:nvPr/>
        </p:nvSpPr>
        <p:spPr>
          <a:xfrm>
            <a:off x="5905500" y="3771900"/>
            <a:ext cx="4333875" cy="1200150"/>
          </a:xfrm>
          <a:prstGeom prst="rect">
            <a:avLst/>
          </a:prstGeom>
          <a:noFill/>
          <a:ln w="0">
            <a:noFill/>
            <a:prstDash val="solid"/>
          </a:ln>
        </p:spPr>
        <p:txBody>
          <a:bodyPr anchor="ctr"/>
          <a:lstStyle/>
          <a:p>
            <a:pPr algn="l">
              <a:buNone/>
              <a:defRPr sz="1275" b="0">
                <a:solidFill>
                  <a:srgbClr val="FFFFFF"/>
                </a:solidFill>
              </a:defRPr>
            </a:pPr>
            <a:r>
              <a:rPr sz="1275" b="0">
                <a:solidFill>
                  <a:srgbClr val="FFFFFF"/>
                </a:solidFill>
              </a:rPr>
              <a:t>• Content met spelers en fanionteams</a:t>
            </a:r>
          </a:p>
          <a:p>
            <a:pPr algn="l">
              <a:buNone/>
              <a:defRPr sz="1275" b="0">
                <a:solidFill>
                  <a:srgbClr val="FFFFFF"/>
                </a:solidFill>
              </a:defRPr>
            </a:pPr>
            <a:r>
              <a:rPr sz="1275" b="0">
                <a:solidFill>
                  <a:srgbClr val="FFFFFF"/>
                </a:solidFill>
              </a:rPr>
              <a:t>• Youth Academy en communityprojecten</a:t>
            </a:r>
          </a:p>
          <a:p>
            <a:pPr algn="l">
              <a:buNone/>
              <a:defRPr sz="1275" b="0">
                <a:solidFill>
                  <a:srgbClr val="FFFFFF"/>
                </a:solidFill>
              </a:defRPr>
            </a:pPr>
            <a:r>
              <a:rPr sz="1275" b="0">
                <a:solidFill>
                  <a:srgbClr val="FFFFFF"/>
                </a:solidFill>
              </a:rPr>
              <a:t>• Categorie exclusiviteit in overleg</a:t>
            </a:r>
          </a:p>
        </p:txBody>
      </p:sp>
      <p:sp>
        <p:nvSpPr>
          <p:cNvPr id="13" name="Rechthoek: afgeronde hoeken 12">
            <a:extLst>
              <a:ext uri="{FF2B5EF4-FFF2-40B4-BE49-F238E27FC236}">
                <a16:creationId xmlns:a16="http://schemas.microsoft.com/office/drawing/2014/main" id="{618522D5-9692-40D8-B749-1C5C0EDCBC60}"/>
              </a:ext>
            </a:extLst>
          </p:cNvPr>
          <p:cNvSpPr>
            <a:spLocks noGrp="1"/>
          </p:cNvSpPr>
          <p:nvPr/>
        </p:nvSpPr>
        <p:spPr>
          <a:xfrm>
            <a:off x="685800" y="5695950"/>
            <a:ext cx="10096500" cy="457200"/>
          </a:xfrm>
          <a:prstGeom prst="roundRect">
            <a:avLst>
              <a:gd name="adj" fmla="val 16667"/>
            </a:avLst>
          </a:prstGeom>
          <a:solidFill>
            <a:srgbClr val="FF7600"/>
          </a:solidFill>
          <a:ln w="0">
            <a:solidFill>
              <a:srgbClr val="FF7600"/>
            </a:solidFill>
            <a:prstDash val="solid"/>
          </a:ln>
        </p:spPr>
        <p:txBody>
          <a:bodyPr/>
          <a:lstStyle/>
          <a:p>
            <a:endParaRPr/>
          </a:p>
        </p:txBody>
      </p:sp>
      <p:sp>
        <p:nvSpPr>
          <p:cNvPr id="14" name="Rechthoek 13">
            <a:extLst>
              <a:ext uri="{FF2B5EF4-FFF2-40B4-BE49-F238E27FC236}">
                <a16:creationId xmlns:a16="http://schemas.microsoft.com/office/drawing/2014/main" id="{BE90DCA8-E1E1-400D-96A5-A64B4F180DDF}"/>
              </a:ext>
            </a:extLst>
          </p:cNvPr>
          <p:cNvSpPr>
            <a:spLocks noGrp="1"/>
          </p:cNvSpPr>
          <p:nvPr/>
        </p:nvSpPr>
        <p:spPr>
          <a:xfrm>
            <a:off x="952500" y="5791200"/>
            <a:ext cx="9525000" cy="266700"/>
          </a:xfrm>
          <a:prstGeom prst="rect">
            <a:avLst/>
          </a:prstGeom>
          <a:noFill/>
          <a:ln w="0">
            <a:noFill/>
            <a:prstDash val="solid"/>
          </a:ln>
        </p:spPr>
        <p:txBody>
          <a:bodyPr anchor="ctr"/>
          <a:lstStyle/>
          <a:p>
            <a:pPr algn="ctr">
              <a:buNone/>
              <a:defRPr sz="1275" b="1">
                <a:solidFill>
                  <a:srgbClr val="111111"/>
                </a:solidFill>
              </a:defRPr>
            </a:pPr>
            <a:r>
              <a:rPr sz="1275" b="1">
                <a:solidFill>
                  <a:srgbClr val="111111"/>
                </a:solidFill>
              </a:rPr>
              <a:t>De concrete invulling stemmen we af op uw doelgroep, timing en gewenste activatie.</a:t>
            </a:r>
          </a:p>
        </p:txBody>
      </p:sp>
      <p:sp>
        <p:nvSpPr>
          <p:cNvPr id="15" name="Rechthoek 14">
            <a:extLst>
              <a:ext uri="{FF2B5EF4-FFF2-40B4-BE49-F238E27FC236}">
                <a16:creationId xmlns:a16="http://schemas.microsoft.com/office/drawing/2014/main" id="{0646E647-446F-4D5A-A31E-BCDC8A5F75AC}"/>
              </a:ext>
            </a:extLst>
          </p:cNvPr>
          <p:cNvSpPr>
            <a:spLocks noGrp="1"/>
          </p:cNvSpPr>
          <p:nvPr/>
        </p:nvSpPr>
        <p:spPr>
          <a:xfrm>
            <a:off x="11049000" y="6505575"/>
            <a:ext cx="457200" cy="190500"/>
          </a:xfrm>
          <a:prstGeom prst="rect">
            <a:avLst/>
          </a:prstGeom>
          <a:noFill/>
          <a:ln w="0">
            <a:noFill/>
            <a:prstDash val="solid"/>
          </a:ln>
        </p:spPr>
        <p:txBody>
          <a:bodyPr anchor="ctr"/>
          <a:lstStyle/>
          <a:p>
            <a:pPr algn="r">
              <a:buNone/>
              <a:defRPr sz="750" b="0">
                <a:solidFill>
                  <a:srgbClr val="666666"/>
                </a:solidFill>
              </a:defRPr>
            </a:pPr>
            <a:r>
              <a:rPr sz="750" b="0">
                <a:solidFill>
                  <a:srgbClr val="666666"/>
                </a:solidFill>
              </a:rPr>
              <a:t>13</a:t>
            </a:r>
          </a:p>
        </p:txBody>
      </p:sp>
    </p:spTree>
    <p:extLst>
      <p:ext uri="{BB962C8B-B14F-4D97-AF65-F5344CB8AC3E}">
        <p14:creationId xmlns:p14="http://schemas.microsoft.com/office/powerpoint/2010/main" val="15999179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 name="Rechthoek 32">
            <a:extLst>
              <a:ext uri="{FF2B5EF4-FFF2-40B4-BE49-F238E27FC236}">
                <a16:creationId xmlns:a16="http://schemas.microsoft.com/office/drawing/2014/main" id="{48541A02-DC01-4E9A-9060-D00AA8984EF5}"/>
              </a:ext>
            </a:extLst>
          </p:cNvPr>
          <p:cNvSpPr>
            <a:spLocks noGrp="1"/>
          </p:cNvSpPr>
          <p:nvPr/>
        </p:nvSpPr>
        <p:spPr>
          <a:xfrm>
            <a:off x="0" y="0"/>
            <a:ext cx="133350" cy="6858000"/>
          </a:xfrm>
          <a:prstGeom prst="rect">
            <a:avLst/>
          </a:prstGeom>
          <a:solidFill>
            <a:srgbClr val="F58220"/>
          </a:solidFill>
          <a:ln w="0">
            <a:noFill/>
            <a:prstDash val="solid"/>
          </a:ln>
        </p:spPr>
        <p:txBody>
          <a:bodyPr/>
          <a:lstStyle/>
          <a:p>
            <a:endParaRPr/>
          </a:p>
        </p:txBody>
      </p:sp>
      <p:sp>
        <p:nvSpPr>
          <p:cNvPr id="2" name="Rechthoek 1">
            <a:extLst>
              <a:ext uri="{FF2B5EF4-FFF2-40B4-BE49-F238E27FC236}">
                <a16:creationId xmlns:a16="http://schemas.microsoft.com/office/drawing/2014/main" id="{5CD9911F-A1D3-4C87-8203-F3E9F1AB28C4}"/>
              </a:ext>
            </a:extLst>
          </p:cNvPr>
          <p:cNvSpPr>
            <a:spLocks noGrp="1"/>
          </p:cNvSpPr>
          <p:nvPr/>
        </p:nvSpPr>
        <p:spPr>
          <a:xfrm>
            <a:off x="685800" y="266700"/>
            <a:ext cx="5715000" cy="209550"/>
          </a:xfrm>
          <a:prstGeom prst="rect">
            <a:avLst/>
          </a:prstGeom>
          <a:noFill/>
          <a:ln w="0">
            <a:noFill/>
            <a:prstDash val="solid"/>
          </a:ln>
        </p:spPr>
        <p:txBody>
          <a:bodyPr anchor="ctr"/>
          <a:lstStyle/>
          <a:p>
            <a:pPr algn="l">
              <a:buNone/>
              <a:defRPr sz="900" b="1" i="0">
                <a:solidFill>
                  <a:srgbClr val="F58220"/>
                </a:solidFill>
              </a:defRPr>
            </a:pPr>
            <a:r>
              <a:rPr sz="900" b="1" i="0">
                <a:solidFill>
                  <a:srgbClr val="F58220"/>
                </a:solidFill>
              </a:rPr>
              <a:t>BUSINESS CLUB</a:t>
            </a:r>
          </a:p>
        </p:txBody>
      </p:sp>
      <p:sp>
        <p:nvSpPr>
          <p:cNvPr id="3" name="Rechthoek 2">
            <a:extLst>
              <a:ext uri="{FF2B5EF4-FFF2-40B4-BE49-F238E27FC236}">
                <a16:creationId xmlns:a16="http://schemas.microsoft.com/office/drawing/2014/main" id="{9335A275-0B47-4E05-B660-E4FF710D49EF}"/>
              </a:ext>
            </a:extLst>
          </p:cNvPr>
          <p:cNvSpPr>
            <a:spLocks noGrp="1"/>
          </p:cNvSpPr>
          <p:nvPr/>
        </p:nvSpPr>
        <p:spPr>
          <a:xfrm>
            <a:off x="685800" y="6438900"/>
            <a:ext cx="10820400" cy="9525"/>
          </a:xfrm>
          <a:prstGeom prst="rect">
            <a:avLst/>
          </a:prstGeom>
          <a:solidFill>
            <a:srgbClr val="D6D6D2"/>
          </a:solidFill>
          <a:ln w="0">
            <a:noFill/>
            <a:prstDash val="solid"/>
          </a:ln>
        </p:spPr>
        <p:txBody>
          <a:bodyPr/>
          <a:lstStyle/>
          <a:p>
            <a:endParaRPr/>
          </a:p>
        </p:txBody>
      </p:sp>
      <p:sp>
        <p:nvSpPr>
          <p:cNvPr id="4" name="Rechthoek 3">
            <a:extLst>
              <a:ext uri="{FF2B5EF4-FFF2-40B4-BE49-F238E27FC236}">
                <a16:creationId xmlns:a16="http://schemas.microsoft.com/office/drawing/2014/main" id="{7AD4AA48-5613-45CA-8B86-51346B4CC77F}"/>
              </a:ext>
            </a:extLst>
          </p:cNvPr>
          <p:cNvSpPr>
            <a:spLocks noGrp="1"/>
          </p:cNvSpPr>
          <p:nvPr/>
        </p:nvSpPr>
        <p:spPr>
          <a:xfrm>
            <a:off x="685800" y="6524625"/>
            <a:ext cx="7239000" cy="171450"/>
          </a:xfrm>
          <a:prstGeom prst="rect">
            <a:avLst/>
          </a:prstGeom>
          <a:noFill/>
          <a:ln w="0">
            <a:noFill/>
            <a:prstDash val="solid"/>
          </a:ln>
        </p:spPr>
        <p:txBody>
          <a:bodyPr anchor="ctr"/>
          <a:lstStyle/>
          <a:p>
            <a:pPr>
              <a:buNone/>
              <a:defRPr sz="750" b="0" i="0">
                <a:solidFill>
                  <a:srgbClr val="999995"/>
                </a:solidFill>
              </a:defRPr>
            </a:pPr>
            <a:r>
              <a:rPr sz="750">
                <a:solidFill>
                  <a:srgbClr val="999995"/>
                </a:solidFill>
              </a:rPr>
              <a:t>BASKET WILLEBROEK  •  SPONSOR EN PARTNERSHIP 2026–2027</a:t>
            </a:r>
          </a:p>
        </p:txBody>
      </p:sp>
      <p:sp>
        <p:nvSpPr>
          <p:cNvPr id="5" name="Rechthoek 4">
            <a:extLst>
              <a:ext uri="{FF2B5EF4-FFF2-40B4-BE49-F238E27FC236}">
                <a16:creationId xmlns:a16="http://schemas.microsoft.com/office/drawing/2014/main" id="{3BA56562-EF2F-4FCC-830F-EC9C6800E884}"/>
              </a:ext>
            </a:extLst>
          </p:cNvPr>
          <p:cNvSpPr>
            <a:spLocks noGrp="1"/>
          </p:cNvSpPr>
          <p:nvPr/>
        </p:nvSpPr>
        <p:spPr>
          <a:xfrm>
            <a:off x="11049000" y="6524625"/>
            <a:ext cx="457200" cy="171450"/>
          </a:xfrm>
          <a:prstGeom prst="rect">
            <a:avLst/>
          </a:prstGeom>
          <a:noFill/>
          <a:ln w="0">
            <a:noFill/>
            <a:prstDash val="solid"/>
          </a:ln>
        </p:spPr>
        <p:txBody>
          <a:bodyPr anchor="ctr"/>
          <a:lstStyle/>
          <a:p>
            <a:pPr algn="r">
              <a:buNone/>
              <a:defRPr sz="750" b="1" i="0">
                <a:solidFill>
                  <a:srgbClr val="666663"/>
                </a:solidFill>
              </a:defRPr>
            </a:pPr>
            <a:r>
              <a:rPr sz="750" b="1" i="0">
                <a:solidFill>
                  <a:srgbClr val="666663"/>
                </a:solidFill>
              </a:rPr>
              <a:t>14</a:t>
            </a:r>
          </a:p>
        </p:txBody>
      </p:sp>
      <p:sp>
        <p:nvSpPr>
          <p:cNvPr id="6" name="Rechthoek 5">
            <a:extLst>
              <a:ext uri="{FF2B5EF4-FFF2-40B4-BE49-F238E27FC236}">
                <a16:creationId xmlns:a16="http://schemas.microsoft.com/office/drawing/2014/main" id="{E4251EFC-F6BA-485D-8C0D-142CDC440A77}"/>
              </a:ext>
            </a:extLst>
          </p:cNvPr>
          <p:cNvSpPr>
            <a:spLocks noGrp="1"/>
          </p:cNvSpPr>
          <p:nvPr/>
        </p:nvSpPr>
        <p:spPr>
          <a:xfrm>
            <a:off x="685800" y="619125"/>
            <a:ext cx="10287000" cy="590550"/>
          </a:xfrm>
          <a:prstGeom prst="rect">
            <a:avLst/>
          </a:prstGeom>
          <a:noFill/>
          <a:ln w="0">
            <a:noFill/>
            <a:prstDash val="solid"/>
          </a:ln>
        </p:spPr>
        <p:txBody>
          <a:bodyPr anchor="ctr"/>
          <a:lstStyle/>
          <a:p>
            <a:pPr algn="l">
              <a:buNone/>
              <a:defRPr sz="2700" b="1" i="0">
                <a:solidFill>
                  <a:srgbClr val="121212"/>
                </a:solidFill>
              </a:defRPr>
            </a:pPr>
            <a:r>
              <a:rPr sz="2700" b="1" i="0">
                <a:solidFill>
                  <a:srgbClr val="121212"/>
                </a:solidFill>
              </a:rPr>
              <a:t>Vier concrete momenten voor ontmoeting en hospitality</a:t>
            </a:r>
          </a:p>
        </p:txBody>
      </p:sp>
      <p:sp>
        <p:nvSpPr>
          <p:cNvPr id="7" name="Rechthoek 6">
            <a:extLst>
              <a:ext uri="{FF2B5EF4-FFF2-40B4-BE49-F238E27FC236}">
                <a16:creationId xmlns:a16="http://schemas.microsoft.com/office/drawing/2014/main" id="{F061EC86-6CBA-45D5-94A1-823509070A0E}"/>
              </a:ext>
            </a:extLst>
          </p:cNvPr>
          <p:cNvSpPr>
            <a:spLocks noGrp="1"/>
          </p:cNvSpPr>
          <p:nvPr/>
        </p:nvSpPr>
        <p:spPr>
          <a:xfrm>
            <a:off x="685800" y="1219200"/>
            <a:ext cx="10287000" cy="381000"/>
          </a:xfrm>
          <a:prstGeom prst="rect">
            <a:avLst/>
          </a:prstGeom>
          <a:noFill/>
          <a:ln w="0">
            <a:noFill/>
            <a:prstDash val="solid"/>
          </a:ln>
        </p:spPr>
        <p:txBody>
          <a:bodyPr anchor="ctr"/>
          <a:lstStyle/>
          <a:p>
            <a:pPr algn="l">
              <a:buNone/>
              <a:defRPr sz="1350" b="0" i="0">
                <a:solidFill>
                  <a:srgbClr val="666663"/>
                </a:solidFill>
              </a:defRPr>
            </a:pPr>
            <a:r>
              <a:rPr sz="1350" b="0" i="0">
                <a:solidFill>
                  <a:srgbClr val="666663"/>
                </a:solidFill>
              </a:rPr>
              <a:t>Het seizoen combineert thuiswedstrijden, ontvangst en relevante zakelijke contacten.</a:t>
            </a:r>
          </a:p>
        </p:txBody>
      </p:sp>
      <p:sp>
        <p:nvSpPr>
          <p:cNvPr id="8" name="Rechthoek: afgeronde hoeken 7">
            <a:extLst>
              <a:ext uri="{FF2B5EF4-FFF2-40B4-BE49-F238E27FC236}">
                <a16:creationId xmlns:a16="http://schemas.microsoft.com/office/drawing/2014/main" id="{D41C8908-5AF2-45F4-A0A3-47D46AE7F009}"/>
              </a:ext>
            </a:extLst>
          </p:cNvPr>
          <p:cNvSpPr>
            <a:spLocks noGrp="1"/>
          </p:cNvSpPr>
          <p:nvPr/>
        </p:nvSpPr>
        <p:spPr>
          <a:xfrm>
            <a:off x="685800" y="1809750"/>
            <a:ext cx="4953000" cy="1066800"/>
          </a:xfrm>
          <a:prstGeom prst="roundRect">
            <a:avLst>
              <a:gd name="adj" fmla="val 7143"/>
            </a:avLst>
          </a:prstGeom>
          <a:solidFill>
            <a:srgbClr val="121212"/>
          </a:solidFill>
          <a:ln w="9525">
            <a:solidFill>
              <a:srgbClr val="121212"/>
            </a:solidFill>
            <a:prstDash val="solid"/>
          </a:ln>
        </p:spPr>
        <p:txBody>
          <a:bodyPr/>
          <a:lstStyle/>
          <a:p>
            <a:endParaRPr/>
          </a:p>
        </p:txBody>
      </p:sp>
      <p:sp>
        <p:nvSpPr>
          <p:cNvPr id="9" name="Rechthoek 8">
            <a:extLst>
              <a:ext uri="{FF2B5EF4-FFF2-40B4-BE49-F238E27FC236}">
                <a16:creationId xmlns:a16="http://schemas.microsoft.com/office/drawing/2014/main" id="{D3094CA9-0608-4510-88C3-6601F08FA0D1}"/>
              </a:ext>
            </a:extLst>
          </p:cNvPr>
          <p:cNvSpPr>
            <a:spLocks noGrp="1"/>
          </p:cNvSpPr>
          <p:nvPr/>
        </p:nvSpPr>
        <p:spPr>
          <a:xfrm>
            <a:off x="857250" y="1943100"/>
            <a:ext cx="904875" cy="342900"/>
          </a:xfrm>
          <a:prstGeom prst="rect">
            <a:avLst/>
          </a:prstGeom>
          <a:noFill/>
          <a:ln w="0">
            <a:noFill/>
            <a:prstDash val="solid"/>
          </a:ln>
        </p:spPr>
        <p:txBody>
          <a:bodyPr anchor="ctr"/>
          <a:lstStyle/>
          <a:p>
            <a:pPr algn="l">
              <a:buNone/>
              <a:defRPr sz="1800" b="1" i="0">
                <a:solidFill>
                  <a:srgbClr val="F58220"/>
                </a:solidFill>
              </a:defRPr>
            </a:pPr>
            <a:r>
              <a:rPr sz="1800" b="1" i="0">
                <a:solidFill>
                  <a:srgbClr val="F58220"/>
                </a:solidFill>
              </a:rPr>
              <a:t>10/10</a:t>
            </a:r>
          </a:p>
        </p:txBody>
      </p:sp>
      <p:sp>
        <p:nvSpPr>
          <p:cNvPr id="10" name="Rechthoek 9">
            <a:extLst>
              <a:ext uri="{FF2B5EF4-FFF2-40B4-BE49-F238E27FC236}">
                <a16:creationId xmlns:a16="http://schemas.microsoft.com/office/drawing/2014/main" id="{1C89FABA-499C-4C38-BC0A-D4516CA84B6F}"/>
              </a:ext>
            </a:extLst>
          </p:cNvPr>
          <p:cNvSpPr>
            <a:spLocks noGrp="1"/>
          </p:cNvSpPr>
          <p:nvPr/>
        </p:nvSpPr>
        <p:spPr>
          <a:xfrm>
            <a:off x="1828800" y="1943100"/>
            <a:ext cx="3638550" cy="285750"/>
          </a:xfrm>
          <a:prstGeom prst="rect">
            <a:avLst/>
          </a:prstGeom>
          <a:noFill/>
          <a:ln w="0">
            <a:noFill/>
            <a:prstDash val="solid"/>
          </a:ln>
        </p:spPr>
        <p:txBody>
          <a:bodyPr anchor="ctr"/>
          <a:lstStyle/>
          <a:p>
            <a:pPr algn="l">
              <a:buNone/>
              <a:defRPr sz="1275" b="1" i="0">
                <a:solidFill>
                  <a:srgbClr val="FFFFFF"/>
                </a:solidFill>
              </a:defRPr>
            </a:pPr>
            <a:r>
              <a:rPr sz="1275" b="1" i="0">
                <a:solidFill>
                  <a:srgbClr val="FFFFFF"/>
                </a:solidFill>
              </a:rPr>
              <a:t>Guco</a:t>
            </a:r>
          </a:p>
        </p:txBody>
      </p:sp>
      <p:sp>
        <p:nvSpPr>
          <p:cNvPr id="11" name="Rechthoek 10">
            <a:extLst>
              <a:ext uri="{FF2B5EF4-FFF2-40B4-BE49-F238E27FC236}">
                <a16:creationId xmlns:a16="http://schemas.microsoft.com/office/drawing/2014/main" id="{B5340606-E896-46C4-AC95-58FD6EAB790F}"/>
              </a:ext>
            </a:extLst>
          </p:cNvPr>
          <p:cNvSpPr>
            <a:spLocks noGrp="1"/>
          </p:cNvSpPr>
          <p:nvPr/>
        </p:nvSpPr>
        <p:spPr>
          <a:xfrm>
            <a:off x="1828800" y="2305050"/>
            <a:ext cx="3638550" cy="400050"/>
          </a:xfrm>
          <a:prstGeom prst="rect">
            <a:avLst/>
          </a:prstGeom>
          <a:noFill/>
          <a:ln w="0">
            <a:noFill/>
            <a:prstDash val="solid"/>
          </a:ln>
        </p:spPr>
        <p:txBody>
          <a:bodyPr anchor="ctr"/>
          <a:lstStyle/>
          <a:p>
            <a:pPr algn="l">
              <a:buNone/>
              <a:defRPr sz="1050" b="0" i="0">
                <a:solidFill>
                  <a:srgbClr val="D5D5D0"/>
                </a:solidFill>
              </a:defRPr>
            </a:pPr>
            <a:r>
              <a:rPr sz="1050" b="0" i="0">
                <a:solidFill>
                  <a:srgbClr val="D5D5D0"/>
                </a:solidFill>
              </a:rPr>
              <a:t>Business event met eten</a:t>
            </a:r>
          </a:p>
        </p:txBody>
      </p:sp>
      <p:sp>
        <p:nvSpPr>
          <p:cNvPr id="12" name="Rechthoek: afgeronde hoeken 11">
            <a:extLst>
              <a:ext uri="{FF2B5EF4-FFF2-40B4-BE49-F238E27FC236}">
                <a16:creationId xmlns:a16="http://schemas.microsoft.com/office/drawing/2014/main" id="{463EB95D-181B-4CB6-9CC4-855EAEA2A270}"/>
              </a:ext>
            </a:extLst>
          </p:cNvPr>
          <p:cNvSpPr>
            <a:spLocks noGrp="1"/>
          </p:cNvSpPr>
          <p:nvPr/>
        </p:nvSpPr>
        <p:spPr>
          <a:xfrm>
            <a:off x="5829300" y="1809750"/>
            <a:ext cx="4953000" cy="1066800"/>
          </a:xfrm>
          <a:prstGeom prst="roundRect">
            <a:avLst>
              <a:gd name="adj" fmla="val 7143"/>
            </a:avLst>
          </a:prstGeom>
          <a:solidFill>
            <a:srgbClr val="F3F3F1"/>
          </a:solidFill>
          <a:ln w="9525">
            <a:solidFill>
              <a:srgbClr val="D6D6D2"/>
            </a:solidFill>
            <a:prstDash val="solid"/>
          </a:ln>
        </p:spPr>
        <p:txBody>
          <a:bodyPr/>
          <a:lstStyle/>
          <a:p>
            <a:endParaRPr/>
          </a:p>
        </p:txBody>
      </p:sp>
      <p:sp>
        <p:nvSpPr>
          <p:cNvPr id="13" name="Rechthoek 12">
            <a:extLst>
              <a:ext uri="{FF2B5EF4-FFF2-40B4-BE49-F238E27FC236}">
                <a16:creationId xmlns:a16="http://schemas.microsoft.com/office/drawing/2014/main" id="{B0A72DBB-FBC4-4A71-8A62-E1638EEEBDE1}"/>
              </a:ext>
            </a:extLst>
          </p:cNvPr>
          <p:cNvSpPr>
            <a:spLocks noGrp="1"/>
          </p:cNvSpPr>
          <p:nvPr/>
        </p:nvSpPr>
        <p:spPr>
          <a:xfrm>
            <a:off x="6000750" y="1943100"/>
            <a:ext cx="904875" cy="342900"/>
          </a:xfrm>
          <a:prstGeom prst="rect">
            <a:avLst/>
          </a:prstGeom>
          <a:noFill/>
          <a:ln w="0">
            <a:noFill/>
            <a:prstDash val="solid"/>
          </a:ln>
        </p:spPr>
        <p:txBody>
          <a:bodyPr anchor="ctr"/>
          <a:lstStyle/>
          <a:p>
            <a:pPr algn="l">
              <a:buNone/>
              <a:defRPr sz="1800" b="1" i="0">
                <a:solidFill>
                  <a:srgbClr val="F58220"/>
                </a:solidFill>
              </a:defRPr>
            </a:pPr>
            <a:r>
              <a:rPr sz="1800" b="1" i="0">
                <a:solidFill>
                  <a:srgbClr val="F58220"/>
                </a:solidFill>
              </a:rPr>
              <a:t>12/12</a:t>
            </a:r>
          </a:p>
        </p:txBody>
      </p:sp>
      <p:sp>
        <p:nvSpPr>
          <p:cNvPr id="14" name="Rechthoek 13">
            <a:extLst>
              <a:ext uri="{FF2B5EF4-FFF2-40B4-BE49-F238E27FC236}">
                <a16:creationId xmlns:a16="http://schemas.microsoft.com/office/drawing/2014/main" id="{621A62B1-B9D1-42A6-8D1B-04C192CC1003}"/>
              </a:ext>
            </a:extLst>
          </p:cNvPr>
          <p:cNvSpPr>
            <a:spLocks noGrp="1"/>
          </p:cNvSpPr>
          <p:nvPr/>
        </p:nvSpPr>
        <p:spPr>
          <a:xfrm>
            <a:off x="6972300" y="1943100"/>
            <a:ext cx="3638550" cy="285750"/>
          </a:xfrm>
          <a:prstGeom prst="rect">
            <a:avLst/>
          </a:prstGeom>
          <a:noFill/>
          <a:ln w="0">
            <a:noFill/>
            <a:prstDash val="solid"/>
          </a:ln>
        </p:spPr>
        <p:txBody>
          <a:bodyPr anchor="ctr"/>
          <a:lstStyle/>
          <a:p>
            <a:pPr algn="l">
              <a:buNone/>
              <a:defRPr sz="1275" b="1" i="0">
                <a:solidFill>
                  <a:srgbClr val="121212"/>
                </a:solidFill>
              </a:defRPr>
            </a:pPr>
            <a:r>
              <a:rPr sz="1275" b="1" i="0">
                <a:solidFill>
                  <a:srgbClr val="121212"/>
                </a:solidFill>
              </a:rPr>
              <a:t>Kontich</a:t>
            </a:r>
          </a:p>
        </p:txBody>
      </p:sp>
      <p:sp>
        <p:nvSpPr>
          <p:cNvPr id="15" name="Rechthoek 14">
            <a:extLst>
              <a:ext uri="{FF2B5EF4-FFF2-40B4-BE49-F238E27FC236}">
                <a16:creationId xmlns:a16="http://schemas.microsoft.com/office/drawing/2014/main" id="{464E808C-0610-4ABF-8930-C1820B84F077}"/>
              </a:ext>
            </a:extLst>
          </p:cNvPr>
          <p:cNvSpPr>
            <a:spLocks noGrp="1"/>
          </p:cNvSpPr>
          <p:nvPr/>
        </p:nvSpPr>
        <p:spPr>
          <a:xfrm>
            <a:off x="6972300" y="2305050"/>
            <a:ext cx="3638550" cy="400050"/>
          </a:xfrm>
          <a:prstGeom prst="rect">
            <a:avLst/>
          </a:prstGeom>
          <a:noFill/>
          <a:ln w="0">
            <a:noFill/>
            <a:prstDash val="solid"/>
          </a:ln>
        </p:spPr>
        <p:txBody>
          <a:bodyPr anchor="ctr"/>
          <a:lstStyle/>
          <a:p>
            <a:pPr algn="l">
              <a:buNone/>
              <a:defRPr sz="1050" b="0" i="0">
                <a:solidFill>
                  <a:srgbClr val="666663"/>
                </a:solidFill>
              </a:defRPr>
            </a:pPr>
            <a:r>
              <a:rPr sz="1050" b="0" i="0">
                <a:solidFill>
                  <a:srgbClr val="666663"/>
                </a:solidFill>
              </a:rPr>
              <a:t>Business event met eten</a:t>
            </a:r>
          </a:p>
        </p:txBody>
      </p:sp>
      <p:sp>
        <p:nvSpPr>
          <p:cNvPr id="16" name="Rechthoek: afgeronde hoeken 15">
            <a:extLst>
              <a:ext uri="{FF2B5EF4-FFF2-40B4-BE49-F238E27FC236}">
                <a16:creationId xmlns:a16="http://schemas.microsoft.com/office/drawing/2014/main" id="{B3738989-1979-4AB0-B6B2-C293B927333F}"/>
              </a:ext>
            </a:extLst>
          </p:cNvPr>
          <p:cNvSpPr>
            <a:spLocks noGrp="1"/>
          </p:cNvSpPr>
          <p:nvPr/>
        </p:nvSpPr>
        <p:spPr>
          <a:xfrm>
            <a:off x="685800" y="3067050"/>
            <a:ext cx="4953000" cy="1066800"/>
          </a:xfrm>
          <a:prstGeom prst="roundRect">
            <a:avLst>
              <a:gd name="adj" fmla="val 7143"/>
            </a:avLst>
          </a:prstGeom>
          <a:solidFill>
            <a:srgbClr val="F3F3F1"/>
          </a:solidFill>
          <a:ln w="9525">
            <a:solidFill>
              <a:srgbClr val="D6D6D2"/>
            </a:solidFill>
            <a:prstDash val="solid"/>
          </a:ln>
        </p:spPr>
        <p:txBody>
          <a:bodyPr/>
          <a:lstStyle/>
          <a:p>
            <a:endParaRPr/>
          </a:p>
        </p:txBody>
      </p:sp>
      <p:sp>
        <p:nvSpPr>
          <p:cNvPr id="17" name="Rechthoek 16">
            <a:extLst>
              <a:ext uri="{FF2B5EF4-FFF2-40B4-BE49-F238E27FC236}">
                <a16:creationId xmlns:a16="http://schemas.microsoft.com/office/drawing/2014/main" id="{B813BB5D-0D1E-46DF-83A8-5C8F5BB28B57}"/>
              </a:ext>
            </a:extLst>
          </p:cNvPr>
          <p:cNvSpPr>
            <a:spLocks noGrp="1"/>
          </p:cNvSpPr>
          <p:nvPr/>
        </p:nvSpPr>
        <p:spPr>
          <a:xfrm>
            <a:off x="857250" y="3200400"/>
            <a:ext cx="904875" cy="342900"/>
          </a:xfrm>
          <a:prstGeom prst="rect">
            <a:avLst/>
          </a:prstGeom>
          <a:noFill/>
          <a:ln w="0">
            <a:noFill/>
            <a:prstDash val="solid"/>
          </a:ln>
        </p:spPr>
        <p:txBody>
          <a:bodyPr anchor="ctr"/>
          <a:lstStyle/>
          <a:p>
            <a:pPr algn="l">
              <a:buNone/>
              <a:defRPr sz="1800" b="1" i="0">
                <a:solidFill>
                  <a:srgbClr val="F58220"/>
                </a:solidFill>
              </a:defRPr>
            </a:pPr>
            <a:r>
              <a:rPr sz="1800" b="1" i="0">
                <a:solidFill>
                  <a:srgbClr val="F58220"/>
                </a:solidFill>
              </a:rPr>
              <a:t>23/01</a:t>
            </a:r>
          </a:p>
        </p:txBody>
      </p:sp>
      <p:sp>
        <p:nvSpPr>
          <p:cNvPr id="18" name="Rechthoek 17">
            <a:extLst>
              <a:ext uri="{FF2B5EF4-FFF2-40B4-BE49-F238E27FC236}">
                <a16:creationId xmlns:a16="http://schemas.microsoft.com/office/drawing/2014/main" id="{6CC9D9F2-C4AE-4F5E-8BE4-9E374FF4495D}"/>
              </a:ext>
            </a:extLst>
          </p:cNvPr>
          <p:cNvSpPr>
            <a:spLocks noGrp="1"/>
          </p:cNvSpPr>
          <p:nvPr/>
        </p:nvSpPr>
        <p:spPr>
          <a:xfrm>
            <a:off x="1828800" y="3200400"/>
            <a:ext cx="3638550" cy="285750"/>
          </a:xfrm>
          <a:prstGeom prst="rect">
            <a:avLst/>
          </a:prstGeom>
          <a:noFill/>
          <a:ln w="0">
            <a:noFill/>
            <a:prstDash val="solid"/>
          </a:ln>
        </p:spPr>
        <p:txBody>
          <a:bodyPr anchor="ctr"/>
          <a:lstStyle/>
          <a:p>
            <a:pPr algn="l">
              <a:buNone/>
              <a:defRPr sz="1275" b="1" i="0">
                <a:solidFill>
                  <a:srgbClr val="121212"/>
                </a:solidFill>
              </a:defRPr>
            </a:pPr>
            <a:r>
              <a:rPr sz="1275" b="1" i="0">
                <a:solidFill>
                  <a:srgbClr val="121212"/>
                </a:solidFill>
              </a:rPr>
              <a:t>Waregem</a:t>
            </a:r>
          </a:p>
        </p:txBody>
      </p:sp>
      <p:sp>
        <p:nvSpPr>
          <p:cNvPr id="19" name="Rechthoek 18">
            <a:extLst>
              <a:ext uri="{FF2B5EF4-FFF2-40B4-BE49-F238E27FC236}">
                <a16:creationId xmlns:a16="http://schemas.microsoft.com/office/drawing/2014/main" id="{D3FA4C5B-1AD1-4035-BBA9-A0FE9B9377E1}"/>
              </a:ext>
            </a:extLst>
          </p:cNvPr>
          <p:cNvSpPr>
            <a:spLocks noGrp="1"/>
          </p:cNvSpPr>
          <p:nvPr/>
        </p:nvSpPr>
        <p:spPr>
          <a:xfrm>
            <a:off x="1828800" y="3562350"/>
            <a:ext cx="3638550" cy="400050"/>
          </a:xfrm>
          <a:prstGeom prst="rect">
            <a:avLst/>
          </a:prstGeom>
          <a:noFill/>
          <a:ln w="0">
            <a:noFill/>
            <a:prstDash val="solid"/>
          </a:ln>
        </p:spPr>
        <p:txBody>
          <a:bodyPr anchor="ctr"/>
          <a:lstStyle/>
          <a:p>
            <a:pPr algn="l">
              <a:buNone/>
              <a:defRPr sz="1050" b="0" i="0">
                <a:solidFill>
                  <a:srgbClr val="666663"/>
                </a:solidFill>
              </a:defRPr>
            </a:pPr>
            <a:r>
              <a:rPr sz="1050" b="0" i="0">
                <a:solidFill>
                  <a:srgbClr val="666663"/>
                </a:solidFill>
              </a:rPr>
              <a:t>Business event met eten</a:t>
            </a:r>
          </a:p>
        </p:txBody>
      </p:sp>
      <p:sp>
        <p:nvSpPr>
          <p:cNvPr id="20" name="Rechthoek: afgeronde hoeken 19">
            <a:extLst>
              <a:ext uri="{FF2B5EF4-FFF2-40B4-BE49-F238E27FC236}">
                <a16:creationId xmlns:a16="http://schemas.microsoft.com/office/drawing/2014/main" id="{7EEBC683-1C62-4CFF-B755-76215571E615}"/>
              </a:ext>
            </a:extLst>
          </p:cNvPr>
          <p:cNvSpPr>
            <a:spLocks noGrp="1"/>
          </p:cNvSpPr>
          <p:nvPr/>
        </p:nvSpPr>
        <p:spPr>
          <a:xfrm>
            <a:off x="5829300" y="3067050"/>
            <a:ext cx="4953000" cy="1066800"/>
          </a:xfrm>
          <a:prstGeom prst="roundRect">
            <a:avLst>
              <a:gd name="adj" fmla="val 7143"/>
            </a:avLst>
          </a:prstGeom>
          <a:solidFill>
            <a:srgbClr val="F3F3F1"/>
          </a:solidFill>
          <a:ln w="9525">
            <a:solidFill>
              <a:srgbClr val="D6D6D2"/>
            </a:solidFill>
            <a:prstDash val="solid"/>
          </a:ln>
        </p:spPr>
        <p:txBody>
          <a:bodyPr/>
          <a:lstStyle/>
          <a:p>
            <a:endParaRPr/>
          </a:p>
        </p:txBody>
      </p:sp>
      <p:sp>
        <p:nvSpPr>
          <p:cNvPr id="21" name="Rechthoek 20">
            <a:extLst>
              <a:ext uri="{FF2B5EF4-FFF2-40B4-BE49-F238E27FC236}">
                <a16:creationId xmlns:a16="http://schemas.microsoft.com/office/drawing/2014/main" id="{5178D849-1D9C-4D30-B018-D89FBC3A0DF0}"/>
              </a:ext>
            </a:extLst>
          </p:cNvPr>
          <p:cNvSpPr>
            <a:spLocks noGrp="1"/>
          </p:cNvSpPr>
          <p:nvPr/>
        </p:nvSpPr>
        <p:spPr>
          <a:xfrm>
            <a:off x="6000750" y="3200400"/>
            <a:ext cx="904875" cy="342900"/>
          </a:xfrm>
          <a:prstGeom prst="rect">
            <a:avLst/>
          </a:prstGeom>
          <a:noFill/>
          <a:ln w="0">
            <a:noFill/>
            <a:prstDash val="solid"/>
          </a:ln>
        </p:spPr>
        <p:txBody>
          <a:bodyPr anchor="ctr"/>
          <a:lstStyle/>
          <a:p>
            <a:pPr algn="l">
              <a:buNone/>
              <a:defRPr sz="1800" b="1" i="0">
                <a:solidFill>
                  <a:srgbClr val="F58220"/>
                </a:solidFill>
              </a:defRPr>
            </a:pPr>
            <a:r>
              <a:rPr sz="1800" b="1" i="0">
                <a:solidFill>
                  <a:srgbClr val="F58220"/>
                </a:solidFill>
              </a:rPr>
              <a:t>20/03</a:t>
            </a:r>
          </a:p>
        </p:txBody>
      </p:sp>
      <p:sp>
        <p:nvSpPr>
          <p:cNvPr id="22" name="Rechthoek 21">
            <a:extLst>
              <a:ext uri="{FF2B5EF4-FFF2-40B4-BE49-F238E27FC236}">
                <a16:creationId xmlns:a16="http://schemas.microsoft.com/office/drawing/2014/main" id="{1072464C-17B4-4FC4-A86B-36E6117960BC}"/>
              </a:ext>
            </a:extLst>
          </p:cNvPr>
          <p:cNvSpPr>
            <a:spLocks noGrp="1"/>
          </p:cNvSpPr>
          <p:nvPr/>
        </p:nvSpPr>
        <p:spPr>
          <a:xfrm>
            <a:off x="6972300" y="3200400"/>
            <a:ext cx="3638550" cy="285750"/>
          </a:xfrm>
          <a:prstGeom prst="rect">
            <a:avLst/>
          </a:prstGeom>
          <a:noFill/>
          <a:ln w="0">
            <a:noFill/>
            <a:prstDash val="solid"/>
          </a:ln>
        </p:spPr>
        <p:txBody>
          <a:bodyPr anchor="ctr"/>
          <a:lstStyle/>
          <a:p>
            <a:pPr algn="l">
              <a:buNone/>
              <a:defRPr sz="1275" b="1" i="0">
                <a:solidFill>
                  <a:srgbClr val="121212"/>
                </a:solidFill>
              </a:defRPr>
            </a:pPr>
            <a:r>
              <a:rPr sz="1275" b="1" i="0">
                <a:solidFill>
                  <a:srgbClr val="121212"/>
                </a:solidFill>
              </a:rPr>
              <a:t>Donza De Pinte</a:t>
            </a:r>
          </a:p>
        </p:txBody>
      </p:sp>
      <p:sp>
        <p:nvSpPr>
          <p:cNvPr id="23" name="Rechthoek 22">
            <a:extLst>
              <a:ext uri="{FF2B5EF4-FFF2-40B4-BE49-F238E27FC236}">
                <a16:creationId xmlns:a16="http://schemas.microsoft.com/office/drawing/2014/main" id="{84E1B542-3FF5-4E55-8F18-E52CF288CDDE}"/>
              </a:ext>
            </a:extLst>
          </p:cNvPr>
          <p:cNvSpPr>
            <a:spLocks noGrp="1"/>
          </p:cNvSpPr>
          <p:nvPr/>
        </p:nvSpPr>
        <p:spPr>
          <a:xfrm>
            <a:off x="6972300" y="3562350"/>
            <a:ext cx="3638550" cy="400050"/>
          </a:xfrm>
          <a:prstGeom prst="rect">
            <a:avLst/>
          </a:prstGeom>
          <a:noFill/>
          <a:ln w="0">
            <a:noFill/>
            <a:prstDash val="solid"/>
          </a:ln>
        </p:spPr>
        <p:txBody>
          <a:bodyPr anchor="ctr"/>
          <a:lstStyle/>
          <a:p>
            <a:pPr algn="l">
              <a:buNone/>
              <a:defRPr sz="1050" b="0" i="0">
                <a:solidFill>
                  <a:srgbClr val="666663"/>
                </a:solidFill>
              </a:defRPr>
            </a:pPr>
            <a:r>
              <a:rPr sz="1050" b="0" i="0">
                <a:solidFill>
                  <a:srgbClr val="666663"/>
                </a:solidFill>
              </a:rPr>
              <a:t>Business event met eten</a:t>
            </a:r>
          </a:p>
        </p:txBody>
      </p:sp>
      <p:sp>
        <p:nvSpPr>
          <p:cNvPr id="28" name="Rechthoek: afgeronde hoeken 27">
            <a:extLst>
              <a:ext uri="{FF2B5EF4-FFF2-40B4-BE49-F238E27FC236}">
                <a16:creationId xmlns:a16="http://schemas.microsoft.com/office/drawing/2014/main" id="{4FA8B4FC-B82A-4BD7-B879-CE5C3C30F3DD}"/>
              </a:ext>
            </a:extLst>
          </p:cNvPr>
          <p:cNvSpPr>
            <a:spLocks noGrp="1"/>
          </p:cNvSpPr>
          <p:nvPr/>
        </p:nvSpPr>
        <p:spPr>
          <a:xfrm>
            <a:off x="685800" y="4324350"/>
            <a:ext cx="10096500" cy="1066800"/>
          </a:xfrm>
          <a:prstGeom prst="roundRect">
            <a:avLst>
              <a:gd name="adj" fmla="val 7143"/>
            </a:avLst>
          </a:prstGeom>
          <a:solidFill>
            <a:srgbClr val="F58220"/>
          </a:solidFill>
          <a:ln w="0">
            <a:noFill/>
            <a:prstDash val="solid"/>
          </a:ln>
        </p:spPr>
        <p:txBody>
          <a:bodyPr/>
          <a:lstStyle/>
          <a:p>
            <a:endParaRPr/>
          </a:p>
        </p:txBody>
      </p:sp>
      <p:sp>
        <p:nvSpPr>
          <p:cNvPr id="29" name="Rechthoek 28">
            <a:extLst>
              <a:ext uri="{FF2B5EF4-FFF2-40B4-BE49-F238E27FC236}">
                <a16:creationId xmlns:a16="http://schemas.microsoft.com/office/drawing/2014/main" id="{523FB515-BF1B-4F0C-BAE8-123A3E9FF701}"/>
              </a:ext>
            </a:extLst>
          </p:cNvPr>
          <p:cNvSpPr>
            <a:spLocks noGrp="1"/>
          </p:cNvSpPr>
          <p:nvPr/>
        </p:nvSpPr>
        <p:spPr>
          <a:xfrm>
            <a:off x="857250" y="4476750"/>
            <a:ext cx="1524000" cy="228600"/>
          </a:xfrm>
          <a:prstGeom prst="rect">
            <a:avLst/>
          </a:prstGeom>
          <a:noFill/>
          <a:ln w="0">
            <a:noFill/>
            <a:prstDash val="solid"/>
          </a:ln>
        </p:spPr>
        <p:txBody>
          <a:bodyPr anchor="ctr"/>
          <a:lstStyle/>
          <a:p>
            <a:pPr algn="l">
              <a:buNone/>
              <a:defRPr sz="975" b="1" i="0">
                <a:solidFill>
                  <a:srgbClr val="121212"/>
                </a:solidFill>
              </a:defRPr>
            </a:pPr>
            <a:r>
              <a:rPr sz="975" b="1" i="0">
                <a:solidFill>
                  <a:srgbClr val="121212"/>
                </a:solidFill>
              </a:rPr>
              <a:t>AANVULLEND</a:t>
            </a:r>
          </a:p>
        </p:txBody>
      </p:sp>
      <p:sp>
        <p:nvSpPr>
          <p:cNvPr id="30" name="Rechthoek 29">
            <a:extLst>
              <a:ext uri="{FF2B5EF4-FFF2-40B4-BE49-F238E27FC236}">
                <a16:creationId xmlns:a16="http://schemas.microsoft.com/office/drawing/2014/main" id="{1A0A88DD-4E86-4F1C-94E7-3369E2EE94EB}"/>
              </a:ext>
            </a:extLst>
          </p:cNvPr>
          <p:cNvSpPr>
            <a:spLocks noGrp="1"/>
          </p:cNvSpPr>
          <p:nvPr/>
        </p:nvSpPr>
        <p:spPr>
          <a:xfrm>
            <a:off x="857250" y="4762500"/>
            <a:ext cx="9753600" cy="304800"/>
          </a:xfrm>
          <a:prstGeom prst="rect">
            <a:avLst/>
          </a:prstGeom>
          <a:noFill/>
          <a:ln w="0">
            <a:noFill/>
            <a:prstDash val="solid"/>
          </a:ln>
        </p:spPr>
        <p:txBody>
          <a:bodyPr anchor="ctr"/>
          <a:lstStyle/>
          <a:p>
            <a:pPr algn="l">
              <a:buNone/>
              <a:defRPr sz="1650" b="1" i="0">
                <a:solidFill>
                  <a:srgbClr val="121212"/>
                </a:solidFill>
              </a:defRPr>
            </a:pPr>
            <a:r>
              <a:rPr sz="1650" b="1" i="0">
                <a:solidFill>
                  <a:srgbClr val="121212"/>
                </a:solidFill>
              </a:rPr>
              <a:t>2 tot 3 externe partnerevents</a:t>
            </a:r>
          </a:p>
        </p:txBody>
      </p:sp>
      <p:sp>
        <p:nvSpPr>
          <p:cNvPr id="31" name="Rechthoek 30">
            <a:extLst>
              <a:ext uri="{FF2B5EF4-FFF2-40B4-BE49-F238E27FC236}">
                <a16:creationId xmlns:a16="http://schemas.microsoft.com/office/drawing/2014/main" id="{DF2276A9-892E-4308-9A5A-5887D36C6B06}"/>
              </a:ext>
            </a:extLst>
          </p:cNvPr>
          <p:cNvSpPr>
            <a:spLocks noGrp="1"/>
          </p:cNvSpPr>
          <p:nvPr/>
        </p:nvSpPr>
        <p:spPr>
          <a:xfrm>
            <a:off x="857250" y="5105400"/>
            <a:ext cx="9753600" cy="190500"/>
          </a:xfrm>
          <a:prstGeom prst="rect">
            <a:avLst/>
          </a:prstGeom>
          <a:noFill/>
          <a:ln w="0">
            <a:noFill/>
            <a:prstDash val="solid"/>
          </a:ln>
        </p:spPr>
        <p:txBody>
          <a:bodyPr anchor="ctr"/>
          <a:lstStyle/>
          <a:p>
            <a:pPr algn="l">
              <a:buNone/>
              <a:defRPr sz="975" b="0" i="0">
                <a:solidFill>
                  <a:srgbClr val="121212"/>
                </a:solidFill>
              </a:defRPr>
            </a:pPr>
            <a:r>
              <a:rPr sz="975" b="0" i="0">
                <a:solidFill>
                  <a:srgbClr val="121212"/>
                </a:solidFill>
              </a:rPr>
              <a:t>waar mogelijk gehost of mee ingevuld door partners</a:t>
            </a:r>
          </a:p>
        </p:txBody>
      </p:sp>
      <p:sp>
        <p:nvSpPr>
          <p:cNvPr id="32" name="Rechthoek 31">
            <a:extLst>
              <a:ext uri="{FF2B5EF4-FFF2-40B4-BE49-F238E27FC236}">
                <a16:creationId xmlns:a16="http://schemas.microsoft.com/office/drawing/2014/main" id="{68B04954-69B6-4BF8-A951-55E9538D194A}"/>
              </a:ext>
            </a:extLst>
          </p:cNvPr>
          <p:cNvSpPr>
            <a:spLocks noGrp="1"/>
          </p:cNvSpPr>
          <p:nvPr/>
        </p:nvSpPr>
        <p:spPr>
          <a:xfrm>
            <a:off x="685800" y="5810250"/>
            <a:ext cx="10096500" cy="419100"/>
          </a:xfrm>
          <a:prstGeom prst="rect">
            <a:avLst/>
          </a:prstGeom>
          <a:noFill/>
          <a:ln w="0">
            <a:noFill/>
            <a:prstDash val="solid"/>
          </a:ln>
        </p:spPr>
        <p:txBody>
          <a:bodyPr anchor="ctr"/>
          <a:lstStyle/>
          <a:p>
            <a:pPr algn="l">
              <a:buNone/>
              <a:defRPr sz="1350" b="1" i="0">
                <a:solidFill>
                  <a:srgbClr val="121212"/>
                </a:solidFill>
              </a:defRPr>
            </a:pPr>
            <a:r>
              <a:rPr sz="1350" b="1" i="0">
                <a:solidFill>
                  <a:srgbClr val="121212"/>
                </a:solidFill>
              </a:rPr>
              <a:t>Zo ontstaat een businesscommunity die niet alleen samenkomt, maar ook relaties verdiept en commerciële kansen creëert.</a:t>
            </a:r>
          </a:p>
        </p:txBody>
      </p:sp>
    </p:spTree>
    <p:extLst>
      <p:ext uri="{BB962C8B-B14F-4D97-AF65-F5344CB8AC3E}">
        <p14:creationId xmlns:p14="http://schemas.microsoft.com/office/powerpoint/2010/main" val="3314424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 name="Rechthoek 13">
            <a:extLst>
              <a:ext uri="{FF2B5EF4-FFF2-40B4-BE49-F238E27FC236}">
                <a16:creationId xmlns:a16="http://schemas.microsoft.com/office/drawing/2014/main" id="{D3646614-B0E4-45AF-8204-32D88F49CA3A}"/>
              </a:ext>
            </a:extLst>
          </p:cNvPr>
          <p:cNvSpPr>
            <a:spLocks noGrp="1"/>
          </p:cNvSpPr>
          <p:nvPr/>
        </p:nvSpPr>
        <p:spPr>
          <a:xfrm>
            <a:off x="0" y="0"/>
            <a:ext cx="133350" cy="6858000"/>
          </a:xfrm>
          <a:prstGeom prst="rect">
            <a:avLst/>
          </a:prstGeom>
          <a:solidFill>
            <a:srgbClr val="F58220"/>
          </a:solidFill>
          <a:ln w="0">
            <a:noFill/>
            <a:prstDash val="solid"/>
          </a:ln>
        </p:spPr>
        <p:txBody>
          <a:bodyPr/>
          <a:lstStyle/>
          <a:p>
            <a:endParaRPr/>
          </a:p>
        </p:txBody>
      </p:sp>
      <p:sp>
        <p:nvSpPr>
          <p:cNvPr id="2" name="Rechthoek 1">
            <a:extLst>
              <a:ext uri="{FF2B5EF4-FFF2-40B4-BE49-F238E27FC236}">
                <a16:creationId xmlns:a16="http://schemas.microsoft.com/office/drawing/2014/main" id="{A2B0DB0C-A70F-4134-91D9-E0829956C530}"/>
              </a:ext>
            </a:extLst>
          </p:cNvPr>
          <p:cNvSpPr>
            <a:spLocks noGrp="1"/>
          </p:cNvSpPr>
          <p:nvPr/>
        </p:nvSpPr>
        <p:spPr>
          <a:xfrm>
            <a:off x="685800" y="266700"/>
            <a:ext cx="5715000" cy="209550"/>
          </a:xfrm>
          <a:prstGeom prst="rect">
            <a:avLst/>
          </a:prstGeom>
          <a:noFill/>
          <a:ln w="0">
            <a:noFill/>
            <a:prstDash val="solid"/>
          </a:ln>
        </p:spPr>
        <p:txBody>
          <a:bodyPr anchor="ctr"/>
          <a:lstStyle/>
          <a:p>
            <a:pPr algn="l">
              <a:buNone/>
              <a:defRPr sz="900" b="1" i="0">
                <a:solidFill>
                  <a:srgbClr val="F58220"/>
                </a:solidFill>
              </a:defRPr>
            </a:pPr>
            <a:r>
              <a:rPr sz="900" b="1" i="0">
                <a:solidFill>
                  <a:srgbClr val="F58220"/>
                </a:solidFill>
              </a:rPr>
              <a:t>MEER DAN SPONSORING</a:t>
            </a:r>
          </a:p>
        </p:txBody>
      </p:sp>
      <p:sp>
        <p:nvSpPr>
          <p:cNvPr id="3" name="Rechthoek 2">
            <a:extLst>
              <a:ext uri="{FF2B5EF4-FFF2-40B4-BE49-F238E27FC236}">
                <a16:creationId xmlns:a16="http://schemas.microsoft.com/office/drawing/2014/main" id="{16006AC8-7414-41E6-9FA9-74F431770C96}"/>
              </a:ext>
            </a:extLst>
          </p:cNvPr>
          <p:cNvSpPr>
            <a:spLocks noGrp="1"/>
          </p:cNvSpPr>
          <p:nvPr/>
        </p:nvSpPr>
        <p:spPr>
          <a:xfrm>
            <a:off x="685800" y="6438900"/>
            <a:ext cx="10820400" cy="9525"/>
          </a:xfrm>
          <a:prstGeom prst="rect">
            <a:avLst/>
          </a:prstGeom>
          <a:solidFill>
            <a:srgbClr val="D6D6D2"/>
          </a:solidFill>
          <a:ln w="0">
            <a:noFill/>
            <a:prstDash val="solid"/>
          </a:ln>
        </p:spPr>
        <p:txBody>
          <a:bodyPr/>
          <a:lstStyle/>
          <a:p>
            <a:endParaRPr/>
          </a:p>
        </p:txBody>
      </p:sp>
      <p:sp>
        <p:nvSpPr>
          <p:cNvPr id="4" name="Rechthoek 3">
            <a:extLst>
              <a:ext uri="{FF2B5EF4-FFF2-40B4-BE49-F238E27FC236}">
                <a16:creationId xmlns:a16="http://schemas.microsoft.com/office/drawing/2014/main" id="{EDA36BF2-5E70-46E0-9704-05D9F2278CD7}"/>
              </a:ext>
            </a:extLst>
          </p:cNvPr>
          <p:cNvSpPr>
            <a:spLocks noGrp="1"/>
          </p:cNvSpPr>
          <p:nvPr/>
        </p:nvSpPr>
        <p:spPr>
          <a:xfrm>
            <a:off x="685800" y="6524625"/>
            <a:ext cx="7239000" cy="171450"/>
          </a:xfrm>
          <a:prstGeom prst="rect">
            <a:avLst/>
          </a:prstGeom>
          <a:noFill/>
          <a:ln w="0">
            <a:noFill/>
            <a:prstDash val="solid"/>
          </a:ln>
        </p:spPr>
        <p:txBody>
          <a:bodyPr anchor="ctr"/>
          <a:lstStyle/>
          <a:p>
            <a:pPr>
              <a:buNone/>
              <a:defRPr sz="750" b="0" i="0">
                <a:solidFill>
                  <a:srgbClr val="999995"/>
                </a:solidFill>
              </a:defRPr>
            </a:pPr>
            <a:r>
              <a:rPr sz="750">
                <a:solidFill>
                  <a:srgbClr val="999995"/>
                </a:solidFill>
              </a:rPr>
              <a:t>BASKET WILLEBROEK  •  SPONSOR EN PARTNERSHIP 2026–2027</a:t>
            </a:r>
          </a:p>
        </p:txBody>
      </p:sp>
      <p:sp>
        <p:nvSpPr>
          <p:cNvPr id="5" name="Rechthoek 4">
            <a:extLst>
              <a:ext uri="{FF2B5EF4-FFF2-40B4-BE49-F238E27FC236}">
                <a16:creationId xmlns:a16="http://schemas.microsoft.com/office/drawing/2014/main" id="{2DB81F10-E28C-4ECA-A28A-1930E30ADD07}"/>
              </a:ext>
            </a:extLst>
          </p:cNvPr>
          <p:cNvSpPr>
            <a:spLocks noGrp="1"/>
          </p:cNvSpPr>
          <p:nvPr/>
        </p:nvSpPr>
        <p:spPr>
          <a:xfrm>
            <a:off x="11049000" y="6524625"/>
            <a:ext cx="457200" cy="171450"/>
          </a:xfrm>
          <a:prstGeom prst="rect">
            <a:avLst/>
          </a:prstGeom>
          <a:noFill/>
          <a:ln w="0">
            <a:noFill/>
            <a:prstDash val="solid"/>
          </a:ln>
        </p:spPr>
        <p:txBody>
          <a:bodyPr anchor="ctr"/>
          <a:lstStyle/>
          <a:p>
            <a:pPr algn="r">
              <a:buNone/>
              <a:defRPr sz="750" b="1" i="0">
                <a:solidFill>
                  <a:srgbClr val="666663"/>
                </a:solidFill>
              </a:defRPr>
            </a:pPr>
            <a:r>
              <a:rPr sz="750" b="1" i="0">
                <a:solidFill>
                  <a:srgbClr val="666663"/>
                </a:solidFill>
              </a:rPr>
              <a:t>15</a:t>
            </a:r>
          </a:p>
        </p:txBody>
      </p:sp>
      <p:sp>
        <p:nvSpPr>
          <p:cNvPr id="6" name="Rechthoek 5">
            <a:extLst>
              <a:ext uri="{FF2B5EF4-FFF2-40B4-BE49-F238E27FC236}">
                <a16:creationId xmlns:a16="http://schemas.microsoft.com/office/drawing/2014/main" id="{53682D89-B0A7-440A-B6F9-81F38948DB8F}"/>
              </a:ext>
            </a:extLst>
          </p:cNvPr>
          <p:cNvSpPr>
            <a:spLocks noGrp="1"/>
          </p:cNvSpPr>
          <p:nvPr/>
        </p:nvSpPr>
        <p:spPr>
          <a:xfrm>
            <a:off x="685800" y="619125"/>
            <a:ext cx="10287000" cy="590550"/>
          </a:xfrm>
          <a:prstGeom prst="rect">
            <a:avLst/>
          </a:prstGeom>
          <a:noFill/>
          <a:ln w="0">
            <a:noFill/>
            <a:prstDash val="solid"/>
          </a:ln>
        </p:spPr>
        <p:txBody>
          <a:bodyPr anchor="ctr"/>
          <a:lstStyle/>
          <a:p>
            <a:pPr algn="l">
              <a:buNone/>
              <a:defRPr sz="2700" b="1" i="0">
                <a:solidFill>
                  <a:srgbClr val="121212"/>
                </a:solidFill>
              </a:defRPr>
            </a:pPr>
            <a:r>
              <a:rPr sz="2700" b="1" i="0">
                <a:solidFill>
                  <a:srgbClr val="121212"/>
                </a:solidFill>
              </a:rPr>
              <a:t>Ervaring, netwerk en ondernemerschap</a:t>
            </a:r>
          </a:p>
        </p:txBody>
      </p:sp>
      <p:sp>
        <p:nvSpPr>
          <p:cNvPr id="7" name="Rechthoek 6">
            <a:extLst>
              <a:ext uri="{FF2B5EF4-FFF2-40B4-BE49-F238E27FC236}">
                <a16:creationId xmlns:a16="http://schemas.microsoft.com/office/drawing/2014/main" id="{57912CD3-5570-409A-A75D-67633C302C52}"/>
              </a:ext>
            </a:extLst>
          </p:cNvPr>
          <p:cNvSpPr>
            <a:spLocks noGrp="1"/>
          </p:cNvSpPr>
          <p:nvPr/>
        </p:nvSpPr>
        <p:spPr>
          <a:xfrm>
            <a:off x="685800" y="2000250"/>
            <a:ext cx="6858000" cy="762000"/>
          </a:xfrm>
          <a:prstGeom prst="rect">
            <a:avLst/>
          </a:prstGeom>
          <a:noFill/>
          <a:ln w="0">
            <a:noFill/>
            <a:prstDash val="solid"/>
          </a:ln>
        </p:spPr>
        <p:txBody>
          <a:bodyPr anchor="ctr"/>
          <a:lstStyle/>
          <a:p>
            <a:pPr algn="l">
              <a:buNone/>
              <a:defRPr sz="1950" b="1" i="0">
                <a:solidFill>
                  <a:srgbClr val="121212"/>
                </a:solidFill>
              </a:defRPr>
            </a:pPr>
            <a:r>
              <a:rPr sz="1950" b="1" i="0">
                <a:solidFill>
                  <a:srgbClr val="121212"/>
                </a:solidFill>
              </a:rPr>
              <a:t>Partners kunnen waar relevant gebruikmaken van het ondernemersnetwerk en de ervaring van Freek en Friso Haerens en Haerens &amp; Partners.</a:t>
            </a:r>
          </a:p>
        </p:txBody>
      </p:sp>
      <p:sp>
        <p:nvSpPr>
          <p:cNvPr id="8" name="Rechthoek 7">
            <a:extLst>
              <a:ext uri="{FF2B5EF4-FFF2-40B4-BE49-F238E27FC236}">
                <a16:creationId xmlns:a16="http://schemas.microsoft.com/office/drawing/2014/main" id="{969E149E-B09A-479D-A537-18200ACB2C8D}"/>
              </a:ext>
            </a:extLst>
          </p:cNvPr>
          <p:cNvSpPr>
            <a:spLocks noGrp="1"/>
          </p:cNvSpPr>
          <p:nvPr/>
        </p:nvSpPr>
        <p:spPr>
          <a:xfrm>
            <a:off x="685800" y="3143250"/>
            <a:ext cx="6858000" cy="1095375"/>
          </a:xfrm>
          <a:prstGeom prst="rect">
            <a:avLst/>
          </a:prstGeom>
          <a:noFill/>
          <a:ln w="0">
            <a:noFill/>
            <a:prstDash val="solid"/>
          </a:ln>
        </p:spPr>
        <p:txBody>
          <a:bodyPr anchor="ctr"/>
          <a:lstStyle/>
          <a:p>
            <a:pPr algn="l">
              <a:buNone/>
              <a:defRPr sz="1575" b="0" i="0">
                <a:solidFill>
                  <a:srgbClr val="666663"/>
                </a:solidFill>
              </a:defRPr>
            </a:pPr>
            <a:r>
              <a:rPr sz="1575" b="0" i="0">
                <a:solidFill>
                  <a:srgbClr val="666663"/>
                </a:solidFill>
              </a:rPr>
              <a:t>We brengen mensen samen, delen ervaring en openen waar mogelijk relevante deuren. Zonder resultaatgarantie, maar steeds met de ambitie om wederzijdse zakelijke meerwaarde te creëren.</a:t>
            </a:r>
          </a:p>
        </p:txBody>
      </p:sp>
      <p:sp>
        <p:nvSpPr>
          <p:cNvPr id="9" name="Rechthoek: afgeronde hoeken 8">
            <a:extLst>
              <a:ext uri="{FF2B5EF4-FFF2-40B4-BE49-F238E27FC236}">
                <a16:creationId xmlns:a16="http://schemas.microsoft.com/office/drawing/2014/main" id="{84165AAF-C5D0-4848-A93A-31BF99994669}"/>
              </a:ext>
            </a:extLst>
          </p:cNvPr>
          <p:cNvSpPr>
            <a:spLocks noGrp="1"/>
          </p:cNvSpPr>
          <p:nvPr/>
        </p:nvSpPr>
        <p:spPr>
          <a:xfrm>
            <a:off x="8096250" y="1828800"/>
            <a:ext cx="2686050" cy="2914650"/>
          </a:xfrm>
          <a:prstGeom prst="roundRect">
            <a:avLst>
              <a:gd name="adj" fmla="val 2837"/>
            </a:avLst>
          </a:prstGeom>
          <a:solidFill>
            <a:srgbClr val="121212"/>
          </a:solidFill>
          <a:ln w="0">
            <a:noFill/>
            <a:prstDash val="solid"/>
          </a:ln>
        </p:spPr>
        <p:txBody>
          <a:bodyPr/>
          <a:lstStyle/>
          <a:p>
            <a:endParaRPr/>
          </a:p>
        </p:txBody>
      </p:sp>
      <p:sp>
        <p:nvSpPr>
          <p:cNvPr id="10" name="Rechthoek 9">
            <a:extLst>
              <a:ext uri="{FF2B5EF4-FFF2-40B4-BE49-F238E27FC236}">
                <a16:creationId xmlns:a16="http://schemas.microsoft.com/office/drawing/2014/main" id="{F8A7082C-8053-421D-AFA7-F4D388754394}"/>
              </a:ext>
            </a:extLst>
          </p:cNvPr>
          <p:cNvSpPr>
            <a:spLocks noGrp="1"/>
          </p:cNvSpPr>
          <p:nvPr/>
        </p:nvSpPr>
        <p:spPr>
          <a:xfrm>
            <a:off x="8382000" y="2171700"/>
            <a:ext cx="2114550" cy="666750"/>
          </a:xfrm>
          <a:prstGeom prst="rect">
            <a:avLst/>
          </a:prstGeom>
          <a:noFill/>
          <a:ln w="0">
            <a:noFill/>
            <a:prstDash val="solid"/>
          </a:ln>
        </p:spPr>
        <p:txBody>
          <a:bodyPr anchor="ctr"/>
          <a:lstStyle/>
          <a:p>
            <a:pPr algn="l">
              <a:buNone/>
              <a:defRPr sz="1875" b="1" i="0">
                <a:solidFill>
                  <a:srgbClr val="F58220"/>
                </a:solidFill>
              </a:defRPr>
            </a:pPr>
            <a:r>
              <a:rPr sz="1875" b="1" i="0">
                <a:solidFill>
                  <a:srgbClr val="F58220"/>
                </a:solidFill>
              </a:rPr>
              <a:t>WEDERZIJDSE</a:t>
            </a:r>
          </a:p>
          <a:p>
            <a:pPr algn="l">
              <a:buNone/>
              <a:defRPr sz="1875" b="1" i="0">
                <a:solidFill>
                  <a:srgbClr val="F58220"/>
                </a:solidFill>
              </a:defRPr>
            </a:pPr>
            <a:r>
              <a:rPr sz="1875" b="1" i="0">
                <a:solidFill>
                  <a:srgbClr val="F58220"/>
                </a:solidFill>
              </a:rPr>
              <a:t>MEERWAARDE</a:t>
            </a:r>
          </a:p>
        </p:txBody>
      </p:sp>
      <p:sp>
        <p:nvSpPr>
          <p:cNvPr id="11" name="Rechthoek 10">
            <a:extLst>
              <a:ext uri="{FF2B5EF4-FFF2-40B4-BE49-F238E27FC236}">
                <a16:creationId xmlns:a16="http://schemas.microsoft.com/office/drawing/2014/main" id="{24D98298-D097-4BC4-812C-341A59078CE2}"/>
              </a:ext>
            </a:extLst>
          </p:cNvPr>
          <p:cNvSpPr>
            <a:spLocks noGrp="1"/>
          </p:cNvSpPr>
          <p:nvPr/>
        </p:nvSpPr>
        <p:spPr>
          <a:xfrm>
            <a:off x="8382000" y="3124200"/>
            <a:ext cx="2114550" cy="1428750"/>
          </a:xfrm>
          <a:prstGeom prst="rect">
            <a:avLst/>
          </a:prstGeom>
          <a:noFill/>
          <a:ln w="0">
            <a:noFill/>
            <a:prstDash val="solid"/>
          </a:ln>
        </p:spPr>
        <p:txBody>
          <a:bodyPr anchor="ctr"/>
          <a:lstStyle/>
          <a:p>
            <a:pPr algn="l">
              <a:buNone/>
              <a:defRPr sz="1350" b="1" i="0">
                <a:solidFill>
                  <a:srgbClr val="FFFFFF"/>
                </a:solidFill>
              </a:defRPr>
            </a:pPr>
            <a:r>
              <a:rPr sz="1350" b="1" i="0">
                <a:solidFill>
                  <a:srgbClr val="FFFFFF"/>
                </a:solidFill>
              </a:rPr>
              <a:t>Kennis delen</a:t>
            </a:r>
          </a:p>
          <a:p>
            <a:endParaRPr sz="1350" b="1" i="0">
              <a:solidFill>
                <a:srgbClr val="FFFFFF"/>
              </a:solidFill>
            </a:endParaRPr>
          </a:p>
          <a:p>
            <a:pPr algn="l">
              <a:buNone/>
              <a:defRPr sz="1350" b="1" i="0">
                <a:solidFill>
                  <a:srgbClr val="FFFFFF"/>
                </a:solidFill>
              </a:defRPr>
            </a:pPr>
            <a:r>
              <a:rPr sz="1350" b="1" i="0">
                <a:solidFill>
                  <a:srgbClr val="FFFFFF"/>
                </a:solidFill>
              </a:rPr>
              <a:t>Contacten leggen</a:t>
            </a:r>
          </a:p>
          <a:p>
            <a:endParaRPr sz="1350" b="1" i="0">
              <a:solidFill>
                <a:srgbClr val="FFFFFF"/>
              </a:solidFill>
            </a:endParaRPr>
          </a:p>
          <a:p>
            <a:pPr algn="l">
              <a:buNone/>
              <a:defRPr sz="1350" b="1" i="0">
                <a:solidFill>
                  <a:srgbClr val="FFFFFF"/>
                </a:solidFill>
              </a:defRPr>
            </a:pPr>
            <a:r>
              <a:rPr sz="1350" b="1" i="0">
                <a:solidFill>
                  <a:srgbClr val="FFFFFF"/>
                </a:solidFill>
              </a:rPr>
              <a:t>Ervaring inzetten</a:t>
            </a:r>
          </a:p>
          <a:p>
            <a:endParaRPr sz="1350" b="1" i="0">
              <a:solidFill>
                <a:srgbClr val="FFFFFF"/>
              </a:solidFill>
            </a:endParaRPr>
          </a:p>
          <a:p>
            <a:pPr algn="l">
              <a:buNone/>
              <a:defRPr sz="1350" b="1" i="0">
                <a:solidFill>
                  <a:srgbClr val="FFFFFF"/>
                </a:solidFill>
              </a:defRPr>
            </a:pPr>
            <a:r>
              <a:rPr sz="1350" b="1" i="0">
                <a:solidFill>
                  <a:srgbClr val="FFFFFF"/>
                </a:solidFill>
              </a:rPr>
              <a:t>Opportuniteiten verkennen</a:t>
            </a:r>
          </a:p>
        </p:txBody>
      </p:sp>
      <p:sp>
        <p:nvSpPr>
          <p:cNvPr id="12" name="Rechthoek 11">
            <a:extLst>
              <a:ext uri="{FF2B5EF4-FFF2-40B4-BE49-F238E27FC236}">
                <a16:creationId xmlns:a16="http://schemas.microsoft.com/office/drawing/2014/main" id="{E4F4456E-D63D-4872-AEB9-4F1D42022343}"/>
              </a:ext>
            </a:extLst>
          </p:cNvPr>
          <p:cNvSpPr>
            <a:spLocks noGrp="1"/>
          </p:cNvSpPr>
          <p:nvPr/>
        </p:nvSpPr>
        <p:spPr>
          <a:xfrm>
            <a:off x="685800" y="4953000"/>
            <a:ext cx="10096500" cy="19050"/>
          </a:xfrm>
          <a:prstGeom prst="rect">
            <a:avLst/>
          </a:prstGeom>
          <a:solidFill>
            <a:srgbClr val="F58220"/>
          </a:solidFill>
          <a:ln w="0">
            <a:noFill/>
            <a:prstDash val="solid"/>
          </a:ln>
        </p:spPr>
        <p:txBody>
          <a:bodyPr/>
          <a:lstStyle/>
          <a:p>
            <a:endParaRPr/>
          </a:p>
        </p:txBody>
      </p:sp>
      <p:sp>
        <p:nvSpPr>
          <p:cNvPr id="13" name="Rechthoek 12">
            <a:extLst>
              <a:ext uri="{FF2B5EF4-FFF2-40B4-BE49-F238E27FC236}">
                <a16:creationId xmlns:a16="http://schemas.microsoft.com/office/drawing/2014/main" id="{B46A8730-AB55-40B4-B9ED-0CBD143ED7B0}"/>
              </a:ext>
            </a:extLst>
          </p:cNvPr>
          <p:cNvSpPr>
            <a:spLocks noGrp="1"/>
          </p:cNvSpPr>
          <p:nvPr/>
        </p:nvSpPr>
        <p:spPr>
          <a:xfrm>
            <a:off x="685800" y="5257800"/>
            <a:ext cx="10096500" cy="552450"/>
          </a:xfrm>
          <a:prstGeom prst="rect">
            <a:avLst/>
          </a:prstGeom>
          <a:noFill/>
          <a:ln w="0">
            <a:noFill/>
            <a:prstDash val="solid"/>
          </a:ln>
        </p:spPr>
        <p:txBody>
          <a:bodyPr anchor="ctr"/>
          <a:lstStyle/>
          <a:p>
            <a:pPr algn="l">
              <a:buNone/>
              <a:defRPr sz="1875" b="1" i="0">
                <a:solidFill>
                  <a:srgbClr val="121212"/>
                </a:solidFill>
              </a:defRPr>
            </a:pPr>
            <a:r>
              <a:rPr sz="1875" b="1" i="0">
                <a:solidFill>
                  <a:srgbClr val="121212"/>
                </a:solidFill>
              </a:rPr>
              <a:t>Een ondernemende community waarin sport, jeugd, business, kennis en relaties elkaar versterken.</a:t>
            </a:r>
          </a:p>
        </p:txBody>
      </p:sp>
      <p:pic>
        <p:nvPicPr>
          <p:cNvPr id="29" name="Afbeelding 28"/>
          <p:cNvPicPr>
            <a:picLocks noChangeAspect="1"/>
          </p:cNvPicPr>
          <p:nvPr/>
        </p:nvPicPr>
        <p:blipFill>
          <a:blip r:embed="rId3"/>
          <a:srcRect t="9300" b="9300"/>
          <a:stretch>
            <a:fillRect/>
          </a:stretch>
        </p:blipFill>
        <p:spPr>
          <a:xfrm>
            <a:off x="8096250" y="1828800"/>
            <a:ext cx="2686050" cy="2914650"/>
          </a:xfrm>
          <a:prstGeom prst="rect">
            <a:avLst/>
          </a:prstGeom>
        </p:spPr>
      </p:pic>
    </p:spTree>
    <p:extLst>
      <p:ext uri="{BB962C8B-B14F-4D97-AF65-F5344CB8AC3E}">
        <p14:creationId xmlns:p14="http://schemas.microsoft.com/office/powerpoint/2010/main" val="1009476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121212"/>
        </a:solidFill>
        <a:effectLst/>
      </p:bgPr>
    </p:bg>
    <p:spTree>
      <p:nvGrpSpPr>
        <p:cNvPr id="1" name=""/>
        <p:cNvGrpSpPr/>
        <p:nvPr/>
      </p:nvGrpSpPr>
      <p:grpSpPr>
        <a:xfrm>
          <a:off x="0" y="0"/>
          <a:ext cx="0" cy="0"/>
          <a:chOff x="0" y="0"/>
          <a:chExt cx="0" cy="0"/>
        </a:xfrm>
      </p:grpSpPr>
      <p:sp>
        <p:nvSpPr>
          <p:cNvPr id="15" name="Rechthoek 14">
            <a:extLst>
              <a:ext uri="{FF2B5EF4-FFF2-40B4-BE49-F238E27FC236}">
                <a16:creationId xmlns:a16="http://schemas.microsoft.com/office/drawing/2014/main" id="{85B570ED-F87F-4B17-89CA-A7145847C787}"/>
              </a:ext>
            </a:extLst>
          </p:cNvPr>
          <p:cNvSpPr>
            <a:spLocks noGrp="1"/>
          </p:cNvSpPr>
          <p:nvPr/>
        </p:nvSpPr>
        <p:spPr>
          <a:xfrm>
            <a:off x="0" y="0"/>
            <a:ext cx="133350" cy="6858000"/>
          </a:xfrm>
          <a:prstGeom prst="rect">
            <a:avLst/>
          </a:prstGeom>
          <a:solidFill>
            <a:srgbClr val="F58220"/>
          </a:solidFill>
          <a:ln w="0">
            <a:noFill/>
            <a:prstDash val="solid"/>
          </a:ln>
        </p:spPr>
        <p:txBody>
          <a:bodyPr/>
          <a:lstStyle/>
          <a:p>
            <a:endParaRPr/>
          </a:p>
        </p:txBody>
      </p:sp>
      <p:sp>
        <p:nvSpPr>
          <p:cNvPr id="2" name="Rechthoek 1">
            <a:extLst>
              <a:ext uri="{FF2B5EF4-FFF2-40B4-BE49-F238E27FC236}">
                <a16:creationId xmlns:a16="http://schemas.microsoft.com/office/drawing/2014/main" id="{8242C7CA-CCB6-4802-966C-4BCC8EAA032B}"/>
              </a:ext>
            </a:extLst>
          </p:cNvPr>
          <p:cNvSpPr>
            <a:spLocks noGrp="1"/>
          </p:cNvSpPr>
          <p:nvPr/>
        </p:nvSpPr>
        <p:spPr>
          <a:xfrm>
            <a:off x="685800" y="266700"/>
            <a:ext cx="5715000" cy="209550"/>
          </a:xfrm>
          <a:prstGeom prst="rect">
            <a:avLst/>
          </a:prstGeom>
          <a:noFill/>
          <a:ln w="0">
            <a:noFill/>
            <a:prstDash val="solid"/>
          </a:ln>
        </p:spPr>
        <p:txBody>
          <a:bodyPr anchor="ctr"/>
          <a:lstStyle/>
          <a:p>
            <a:pPr algn="l">
              <a:buNone/>
              <a:defRPr sz="900" b="1" i="0">
                <a:solidFill>
                  <a:srgbClr val="F58220"/>
                </a:solidFill>
              </a:defRPr>
            </a:pPr>
            <a:r>
              <a:rPr sz="900" b="1" i="0">
                <a:solidFill>
                  <a:srgbClr val="F58220"/>
                </a:solidFill>
              </a:rPr>
              <a:t>CONTACT</a:t>
            </a:r>
          </a:p>
        </p:txBody>
      </p:sp>
      <p:sp>
        <p:nvSpPr>
          <p:cNvPr id="3" name="Rechthoek 2">
            <a:extLst>
              <a:ext uri="{FF2B5EF4-FFF2-40B4-BE49-F238E27FC236}">
                <a16:creationId xmlns:a16="http://schemas.microsoft.com/office/drawing/2014/main" id="{E0831C70-0FC6-4A88-81B9-0B8E2D118659}"/>
              </a:ext>
            </a:extLst>
          </p:cNvPr>
          <p:cNvSpPr>
            <a:spLocks noGrp="1"/>
          </p:cNvSpPr>
          <p:nvPr/>
        </p:nvSpPr>
        <p:spPr>
          <a:xfrm>
            <a:off x="685800" y="6438900"/>
            <a:ext cx="10820400" cy="9525"/>
          </a:xfrm>
          <a:prstGeom prst="rect">
            <a:avLst/>
          </a:prstGeom>
          <a:solidFill>
            <a:srgbClr val="383838"/>
          </a:solidFill>
          <a:ln w="0">
            <a:noFill/>
            <a:prstDash val="solid"/>
          </a:ln>
        </p:spPr>
        <p:txBody>
          <a:bodyPr/>
          <a:lstStyle/>
          <a:p>
            <a:endParaRPr/>
          </a:p>
        </p:txBody>
      </p:sp>
      <p:sp>
        <p:nvSpPr>
          <p:cNvPr id="4" name="Rechthoek 3">
            <a:extLst>
              <a:ext uri="{FF2B5EF4-FFF2-40B4-BE49-F238E27FC236}">
                <a16:creationId xmlns:a16="http://schemas.microsoft.com/office/drawing/2014/main" id="{ABB15C07-3635-4907-BF0A-383EE76AE6C2}"/>
              </a:ext>
            </a:extLst>
          </p:cNvPr>
          <p:cNvSpPr>
            <a:spLocks noGrp="1"/>
          </p:cNvSpPr>
          <p:nvPr/>
        </p:nvSpPr>
        <p:spPr>
          <a:xfrm>
            <a:off x="685800" y="6524625"/>
            <a:ext cx="7239000" cy="171450"/>
          </a:xfrm>
          <a:prstGeom prst="rect">
            <a:avLst/>
          </a:prstGeom>
          <a:noFill/>
          <a:ln w="0">
            <a:noFill/>
            <a:prstDash val="solid"/>
          </a:ln>
        </p:spPr>
        <p:txBody>
          <a:bodyPr anchor="ctr"/>
          <a:lstStyle/>
          <a:p>
            <a:pPr>
              <a:buNone/>
              <a:defRPr sz="750" b="0" i="0">
                <a:solidFill>
                  <a:srgbClr val="999995"/>
                </a:solidFill>
              </a:defRPr>
            </a:pPr>
            <a:r>
              <a:rPr sz="750">
                <a:solidFill>
                  <a:srgbClr val="999995"/>
                </a:solidFill>
              </a:rPr>
              <a:t>BASKET WILLEBROEK  •  SPONSOR EN PARTNERSHIP 2026–2027</a:t>
            </a:r>
          </a:p>
        </p:txBody>
      </p:sp>
      <p:sp>
        <p:nvSpPr>
          <p:cNvPr id="5" name="Rechthoek 4">
            <a:extLst>
              <a:ext uri="{FF2B5EF4-FFF2-40B4-BE49-F238E27FC236}">
                <a16:creationId xmlns:a16="http://schemas.microsoft.com/office/drawing/2014/main" id="{B715AAF8-0576-43F5-9517-DC873A3709D7}"/>
              </a:ext>
            </a:extLst>
          </p:cNvPr>
          <p:cNvSpPr>
            <a:spLocks noGrp="1"/>
          </p:cNvSpPr>
          <p:nvPr/>
        </p:nvSpPr>
        <p:spPr>
          <a:xfrm>
            <a:off x="11049000" y="6524625"/>
            <a:ext cx="457200" cy="171450"/>
          </a:xfrm>
          <a:prstGeom prst="rect">
            <a:avLst/>
          </a:prstGeom>
          <a:noFill/>
          <a:ln w="0">
            <a:noFill/>
            <a:prstDash val="solid"/>
          </a:ln>
        </p:spPr>
        <p:txBody>
          <a:bodyPr anchor="ctr"/>
          <a:lstStyle/>
          <a:p>
            <a:pPr algn="r">
              <a:buNone/>
              <a:defRPr sz="750" b="1" i="0">
                <a:solidFill>
                  <a:srgbClr val="999995"/>
                </a:solidFill>
              </a:defRPr>
            </a:pPr>
            <a:r>
              <a:rPr sz="750" b="1" i="0">
                <a:solidFill>
                  <a:srgbClr val="999995"/>
                </a:solidFill>
              </a:rPr>
              <a:t>16</a:t>
            </a:r>
          </a:p>
        </p:txBody>
      </p:sp>
      <p:sp>
        <p:nvSpPr>
          <p:cNvPr id="6" name="Rechthoek 5">
            <a:extLst>
              <a:ext uri="{FF2B5EF4-FFF2-40B4-BE49-F238E27FC236}">
                <a16:creationId xmlns:a16="http://schemas.microsoft.com/office/drawing/2014/main" id="{ABCD8F9F-B505-4CE3-8558-FE5B922B65C3}"/>
              </a:ext>
            </a:extLst>
          </p:cNvPr>
          <p:cNvSpPr>
            <a:spLocks noGrp="1"/>
          </p:cNvSpPr>
          <p:nvPr/>
        </p:nvSpPr>
        <p:spPr>
          <a:xfrm>
            <a:off x="685800" y="619125"/>
            <a:ext cx="10287000" cy="590550"/>
          </a:xfrm>
          <a:prstGeom prst="rect">
            <a:avLst/>
          </a:prstGeom>
          <a:noFill/>
          <a:ln w="0">
            <a:noFill/>
            <a:prstDash val="solid"/>
          </a:ln>
        </p:spPr>
        <p:txBody>
          <a:bodyPr anchor="ctr"/>
          <a:lstStyle/>
          <a:p>
            <a:pPr algn="l">
              <a:buNone/>
              <a:defRPr sz="2700" b="1" i="0">
                <a:solidFill>
                  <a:srgbClr val="FFFFFF"/>
                </a:solidFill>
              </a:defRPr>
            </a:pPr>
            <a:r>
              <a:rPr sz="2700" b="1" i="0">
                <a:solidFill>
                  <a:srgbClr val="FFFFFF"/>
                </a:solidFill>
              </a:rPr>
              <a:t>Laten we uw ideale partnership samenstellen</a:t>
            </a:r>
          </a:p>
        </p:txBody>
      </p:sp>
      <p:sp>
        <p:nvSpPr>
          <p:cNvPr id="7" name="Rechthoek 6">
            <a:extLst>
              <a:ext uri="{FF2B5EF4-FFF2-40B4-BE49-F238E27FC236}">
                <a16:creationId xmlns:a16="http://schemas.microsoft.com/office/drawing/2014/main" id="{68365550-3F2C-4AEC-96A9-D9FEC91B9A29}"/>
              </a:ext>
            </a:extLst>
          </p:cNvPr>
          <p:cNvSpPr>
            <a:spLocks noGrp="1"/>
          </p:cNvSpPr>
          <p:nvPr/>
        </p:nvSpPr>
        <p:spPr>
          <a:xfrm>
            <a:off x="685800" y="1219200"/>
            <a:ext cx="10287000" cy="381000"/>
          </a:xfrm>
          <a:prstGeom prst="rect">
            <a:avLst/>
          </a:prstGeom>
          <a:noFill/>
          <a:ln w="0">
            <a:noFill/>
            <a:prstDash val="solid"/>
          </a:ln>
        </p:spPr>
        <p:txBody>
          <a:bodyPr anchor="ctr"/>
          <a:lstStyle/>
          <a:p>
            <a:pPr algn="l">
              <a:buNone/>
              <a:defRPr sz="1350" b="0" i="0">
                <a:solidFill>
                  <a:srgbClr val="CFCFCA"/>
                </a:solidFill>
              </a:defRPr>
            </a:pPr>
            <a:r>
              <a:rPr sz="1350" b="0" i="0">
                <a:solidFill>
                  <a:srgbClr val="CFCFCA"/>
                </a:solidFill>
              </a:rPr>
              <a:t>Vertel ons welke doelgroep u wilt bereiken en wat u zakelijk of maatschappelijk wilt realiseren.</a:t>
            </a:r>
          </a:p>
        </p:txBody>
      </p:sp>
      <p:sp>
        <p:nvSpPr>
          <p:cNvPr id="8" name="Rechthoek 7">
            <a:extLst>
              <a:ext uri="{FF2B5EF4-FFF2-40B4-BE49-F238E27FC236}">
                <a16:creationId xmlns:a16="http://schemas.microsoft.com/office/drawing/2014/main" id="{B59C56C4-AF5E-49AA-8A8E-33659E09F215}"/>
              </a:ext>
            </a:extLst>
          </p:cNvPr>
          <p:cNvSpPr>
            <a:spLocks noGrp="1"/>
          </p:cNvSpPr>
          <p:nvPr/>
        </p:nvSpPr>
        <p:spPr>
          <a:xfrm>
            <a:off x="685800" y="2095500"/>
            <a:ext cx="6858000" cy="876300"/>
          </a:xfrm>
          <a:prstGeom prst="rect">
            <a:avLst/>
          </a:prstGeom>
          <a:noFill/>
          <a:ln w="0">
            <a:noFill/>
            <a:prstDash val="solid"/>
          </a:ln>
        </p:spPr>
        <p:txBody>
          <a:bodyPr anchor="ctr"/>
          <a:lstStyle/>
          <a:p>
            <a:pPr algn="l">
              <a:buNone/>
              <a:defRPr sz="1875" b="1" i="0">
                <a:solidFill>
                  <a:srgbClr val="FFFFFF"/>
                </a:solidFill>
              </a:defRPr>
            </a:pPr>
            <a:r>
              <a:rPr sz="1875" b="1" i="0">
                <a:solidFill>
                  <a:srgbClr val="FFFFFF"/>
                </a:solidFill>
              </a:rPr>
              <a:t>Wij werken een concreet voorstel uit met de juiste combinatie van zichtbaarheid, hospitality, business, activatie en lokale impact.</a:t>
            </a:r>
          </a:p>
        </p:txBody>
      </p:sp>
      <p:sp>
        <p:nvSpPr>
          <p:cNvPr id="9" name="Rechthoek: afgeronde hoeken 8">
            <a:extLst>
              <a:ext uri="{FF2B5EF4-FFF2-40B4-BE49-F238E27FC236}">
                <a16:creationId xmlns:a16="http://schemas.microsoft.com/office/drawing/2014/main" id="{4F6A6A8F-34C4-4EF2-BE52-2B962ACA02CE}"/>
              </a:ext>
            </a:extLst>
          </p:cNvPr>
          <p:cNvSpPr>
            <a:spLocks noGrp="1"/>
          </p:cNvSpPr>
          <p:nvPr/>
        </p:nvSpPr>
        <p:spPr>
          <a:xfrm>
            <a:off x="685800" y="3476625"/>
            <a:ext cx="6953250" cy="1524000"/>
          </a:xfrm>
          <a:prstGeom prst="roundRect">
            <a:avLst>
              <a:gd name="adj" fmla="val 5000"/>
            </a:avLst>
          </a:prstGeom>
          <a:solidFill>
            <a:srgbClr val="F58220"/>
          </a:solidFill>
          <a:ln w="0">
            <a:noFill/>
            <a:prstDash val="solid"/>
          </a:ln>
        </p:spPr>
        <p:txBody>
          <a:bodyPr/>
          <a:lstStyle/>
          <a:p>
            <a:endParaRPr/>
          </a:p>
        </p:txBody>
      </p:sp>
      <p:sp>
        <p:nvSpPr>
          <p:cNvPr id="10" name="Rechthoek 9">
            <a:extLst>
              <a:ext uri="{FF2B5EF4-FFF2-40B4-BE49-F238E27FC236}">
                <a16:creationId xmlns:a16="http://schemas.microsoft.com/office/drawing/2014/main" id="{88DE345F-3934-4D15-B15E-C7C3DE917488}"/>
              </a:ext>
            </a:extLst>
          </p:cNvPr>
          <p:cNvSpPr>
            <a:spLocks noGrp="1"/>
          </p:cNvSpPr>
          <p:nvPr/>
        </p:nvSpPr>
        <p:spPr>
          <a:xfrm>
            <a:off x="952500" y="3695700"/>
            <a:ext cx="1333500" cy="228600"/>
          </a:xfrm>
          <a:prstGeom prst="rect">
            <a:avLst/>
          </a:prstGeom>
          <a:noFill/>
          <a:ln w="0">
            <a:noFill/>
            <a:prstDash val="solid"/>
          </a:ln>
        </p:spPr>
        <p:txBody>
          <a:bodyPr anchor="ctr"/>
          <a:lstStyle/>
          <a:p>
            <a:pPr algn="l">
              <a:buNone/>
              <a:defRPr sz="975" b="1" i="0">
                <a:solidFill>
                  <a:srgbClr val="121212"/>
                </a:solidFill>
              </a:defRPr>
            </a:pPr>
            <a:r>
              <a:rPr sz="975" b="1" i="0">
                <a:solidFill>
                  <a:srgbClr val="121212"/>
                </a:solidFill>
              </a:rPr>
              <a:t>CONTACT</a:t>
            </a:r>
          </a:p>
        </p:txBody>
      </p:sp>
      <p:sp>
        <p:nvSpPr>
          <p:cNvPr id="11" name="Rechthoek 10">
            <a:extLst>
              <a:ext uri="{FF2B5EF4-FFF2-40B4-BE49-F238E27FC236}">
                <a16:creationId xmlns:a16="http://schemas.microsoft.com/office/drawing/2014/main" id="{94D11947-AF19-41E1-9C8C-B0E3915D0D33}"/>
              </a:ext>
            </a:extLst>
          </p:cNvPr>
          <p:cNvSpPr>
            <a:spLocks noGrp="1"/>
          </p:cNvSpPr>
          <p:nvPr/>
        </p:nvSpPr>
        <p:spPr>
          <a:xfrm>
            <a:off x="952500" y="4019550"/>
            <a:ext cx="3857625" cy="857250"/>
          </a:xfrm>
          <a:prstGeom prst="rect">
            <a:avLst/>
          </a:prstGeom>
          <a:noFill/>
          <a:ln w="0">
            <a:noFill/>
            <a:prstDash val="solid"/>
          </a:ln>
        </p:spPr>
        <p:txBody>
          <a:bodyPr anchor="ctr"/>
          <a:lstStyle/>
          <a:p>
            <a:pPr algn="l">
              <a:buNone/>
              <a:defRPr sz="1125" b="1" i="0">
                <a:solidFill>
                  <a:srgbClr val="111111"/>
                </a:solidFill>
              </a:defRPr>
            </a:pPr>
            <a:r>
              <a:rPr sz="1125" b="1" i="0">
                <a:solidFill>
                  <a:srgbClr val="111111"/>
                </a:solidFill>
              </a:rPr>
              <a:t>Freek Haerens: +32 479 80 93 86</a:t>
            </a:r>
          </a:p>
          <a:p>
            <a:pPr algn="l">
              <a:buNone/>
              <a:defRPr sz="1125" b="1" i="0">
                <a:solidFill>
                  <a:srgbClr val="111111"/>
                </a:solidFill>
              </a:defRPr>
            </a:pPr>
            <a:r>
              <a:rPr sz="1125" b="1" i="0">
                <a:solidFill>
                  <a:srgbClr val="111111"/>
                </a:solidFill>
              </a:rPr>
              <a:t>Friso Haerens:  +32 478 54 01 38</a:t>
            </a:r>
          </a:p>
          <a:p>
            <a:pPr algn="l">
              <a:buNone/>
              <a:defRPr sz="1125" b="1" i="0">
                <a:solidFill>
                  <a:srgbClr val="111111"/>
                </a:solidFill>
              </a:defRPr>
            </a:pPr>
            <a:r>
              <a:rPr sz="1125" b="1" i="0">
                <a:solidFill>
                  <a:srgbClr val="111111"/>
                </a:solidFill>
              </a:rPr>
              <a:t>Gregory Presa: +32 477 30 57 04</a:t>
            </a:r>
          </a:p>
        </p:txBody>
      </p:sp>
      <p:sp>
        <p:nvSpPr>
          <p:cNvPr id="12" name="Rechthoek 11">
            <a:extLst>
              <a:ext uri="{FF2B5EF4-FFF2-40B4-BE49-F238E27FC236}">
                <a16:creationId xmlns:a16="http://schemas.microsoft.com/office/drawing/2014/main" id="{D473FE2E-3443-41EC-A086-FA4F64A0D84A}"/>
              </a:ext>
            </a:extLst>
          </p:cNvPr>
          <p:cNvSpPr>
            <a:spLocks noGrp="1"/>
          </p:cNvSpPr>
          <p:nvPr/>
        </p:nvSpPr>
        <p:spPr>
          <a:xfrm>
            <a:off x="4381500" y="4076700"/>
            <a:ext cx="3000375" cy="685800"/>
          </a:xfrm>
          <a:prstGeom prst="rect">
            <a:avLst/>
          </a:prstGeom>
          <a:noFill/>
          <a:ln w="0">
            <a:noFill/>
            <a:prstDash val="solid"/>
          </a:ln>
        </p:spPr>
        <p:txBody>
          <a:bodyPr anchor="ctr"/>
          <a:lstStyle/>
          <a:p>
            <a:pPr algn="r">
              <a:buNone/>
              <a:defRPr sz="900" b="1" i="0">
                <a:solidFill>
                  <a:srgbClr val="111111"/>
                </a:solidFill>
              </a:defRPr>
            </a:pPr>
            <a:r>
              <a:rPr sz="900" b="1" i="0">
                <a:solidFill>
                  <a:srgbClr val="111111"/>
                </a:solidFill>
              </a:rPr>
              <a:t>businessclub@basketwillebroek.be</a:t>
            </a:r>
          </a:p>
          <a:p>
            <a:pPr algn="r">
              <a:buNone/>
              <a:defRPr sz="900" b="1" i="0">
                <a:solidFill>
                  <a:srgbClr val="111111"/>
                </a:solidFill>
              </a:defRPr>
            </a:pPr>
            <a:r>
              <a:rPr sz="900" b="1" i="0">
                <a:solidFill>
                  <a:srgbClr val="111111"/>
                </a:solidFill>
              </a:rPr>
              <a:t>www.basketwillebroek.be</a:t>
            </a:r>
          </a:p>
        </p:txBody>
      </p:sp>
      <p:pic>
        <p:nvPicPr>
          <p:cNvPr id="29" name="Afbeelding 26"/>
          <p:cNvPicPr>
            <a:picLocks noChangeAspect="1"/>
          </p:cNvPicPr>
          <p:nvPr/>
        </p:nvPicPr>
        <p:blipFill>
          <a:blip r:embed="rId3"/>
          <a:stretch/>
        </p:blipFill>
        <p:spPr>
          <a:xfrm>
            <a:off x="8489330" y="3048000"/>
            <a:ext cx="2452339" cy="2476500"/>
          </a:xfrm>
          <a:prstGeom prst="rect">
            <a:avLst/>
          </a:prstGeom>
        </p:spPr>
      </p:pic>
      <p:sp>
        <p:nvSpPr>
          <p:cNvPr id="14" name="Rechthoek 13">
            <a:extLst>
              <a:ext uri="{FF2B5EF4-FFF2-40B4-BE49-F238E27FC236}">
                <a16:creationId xmlns:a16="http://schemas.microsoft.com/office/drawing/2014/main" id="{4A6F74BC-CC17-49CD-83DC-98E4CB3B9CAA}"/>
              </a:ext>
            </a:extLst>
          </p:cNvPr>
          <p:cNvSpPr>
            <a:spLocks noGrp="1"/>
          </p:cNvSpPr>
          <p:nvPr/>
        </p:nvSpPr>
        <p:spPr>
          <a:xfrm>
            <a:off x="685800" y="5810250"/>
            <a:ext cx="7620000" cy="266700"/>
          </a:xfrm>
          <a:prstGeom prst="rect">
            <a:avLst/>
          </a:prstGeom>
          <a:noFill/>
          <a:ln w="0">
            <a:noFill/>
            <a:prstDash val="solid"/>
          </a:ln>
        </p:spPr>
        <p:txBody>
          <a:bodyPr anchor="ctr"/>
          <a:lstStyle/>
          <a:p>
            <a:pPr algn="l">
              <a:buNone/>
              <a:defRPr sz="1050" b="1" i="0">
                <a:solidFill>
                  <a:srgbClr val="F58220"/>
                </a:solidFill>
              </a:defRPr>
            </a:pPr>
            <a:r>
              <a:rPr sz="1050" b="1" i="0">
                <a:solidFill>
                  <a:srgbClr val="F58220"/>
                </a:solidFill>
              </a:rPr>
              <a:t>SAMEN GROEIEN  •  SAMEN BELEVEN  •  SAMEN ONDERNEMEN</a:t>
            </a:r>
          </a:p>
        </p:txBody>
      </p:sp>
    </p:spTree>
    <p:extLst>
      <p:ext uri="{BB962C8B-B14F-4D97-AF65-F5344CB8AC3E}">
        <p14:creationId xmlns:p14="http://schemas.microsoft.com/office/powerpoint/2010/main" val="2006234714"/>
      </p:ext>
    </p:extLst>
  </p:cSld>
  <p:clrMapOvr>
    <a:masterClrMapping/>
  </p:clrMapOvr>
</p:sld>
</file>

<file path=ppt/theme/theme1.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ChatGPT">
  <a:themeElements>
    <a:clrScheme name="ChatGPT">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a:ea typeface="Calibri Light"/>
        <a:cs typeface="Calibri Light"/>
      </a:majorFont>
      <a:minorFont>
        <a:latin typeface="Calibri"/>
        <a:ea typeface="Calibri"/>
        <a:cs typeface="Calibri"/>
      </a:minorFont>
    </a:fontScheme>
    <a:fmtScheme name="ChatGPT">
      <a:fillStyleLst>
        <a:solidFill>
          <a:schemeClr val="phClr"/>
        </a:solidFill>
        <a:gradFill>
          <a:gsLst>
            <a:gs pos="0">
              <a:schemeClr val="phClr">
                <a:tint val="67000"/>
                <a:lumMod val="110000"/>
                <a:satMod val="105000"/>
              </a:schemeClr>
            </a:gs>
            <a:gs pos="50000">
              <a:schemeClr val="phClr">
                <a:tint val="73000"/>
                <a:lumMod val="105000"/>
                <a:satMod val="103000"/>
              </a:schemeClr>
            </a:gs>
            <a:gs pos="100000">
              <a:schemeClr val="phClr">
                <a:tint val="81000"/>
                <a:lumMod val="105000"/>
                <a:satMod val="109000"/>
              </a:schemeClr>
            </a:gs>
          </a:gsLst>
          <a:lin ang="5400000" scaled="0"/>
        </a:gradFill>
        <a:gradFill>
          <a:gsLst>
            <a:gs pos="0">
              <a:schemeClr val="phClr">
                <a:tint val="94000"/>
                <a:lumMod val="102000"/>
                <a:satMod val="103000"/>
              </a:schemeClr>
            </a:gs>
            <a:gs pos="50000">
              <a:schemeClr val="phClr">
                <a:shade val="100000"/>
                <a:lumMod val="100000"/>
                <a:satMod val="110000"/>
              </a:schemeClr>
            </a:gs>
            <a:gs pos="100000">
              <a:schemeClr val="phClr">
                <a:shade val="78000"/>
                <a:lumMod val="99000"/>
                <a:satMod val="120000"/>
              </a:schemeClr>
            </a:gs>
          </a:gsLst>
          <a:lin ang="5400000" scaled="0"/>
        </a:gradFill>
      </a:fillStyleLst>
      <a:lnStyleLst>
        <a:ln w="12700">
          <a:solidFill>
            <a:schemeClr val="phClr"/>
          </a:solidFill>
          <a:prstDash val="solid"/>
        </a:ln>
        <a:ln w="19050">
          <a:solidFill>
            <a:schemeClr val="phClr"/>
          </a:solidFill>
          <a:prstDash val="solid"/>
        </a:ln>
        <a:ln w="25400">
          <a:solidFill>
            <a:schemeClr val="phClr"/>
          </a:solidFill>
          <a:prstDash val="solid"/>
        </a:ln>
      </a:lnStyleLst>
      <a:effectStyleLst>
        <a:effectStyle>
          <a:effectLst/>
        </a:effectStyle>
        <a:effectStyle>
          <a:effectLst/>
        </a:effectStyle>
        <a:effectStyle>
          <a:effectLst>
            <a:outerShdw blurRad="57150" dist="19050" dir="5400000">
              <a:srgbClr val="000000">
                <a:alpha val="16000"/>
              </a:srgbClr>
            </a:outerShdw>
          </a:effectLst>
        </a:effectStyle>
        <a:effectStyle>
          <a:effectLst>
            <a:outerShdw blurRad="19050" dist="9525" dir="5400000">
              <a:srgbClr val="000000">
                <a:alpha val="6000"/>
              </a:srgbClr>
            </a:outerShdw>
          </a:effectLst>
        </a:effectStyle>
        <a:effectStyle>
          <a:effectLst>
            <a:outerShdw blurRad="28575" dist="9525" dir="5400000">
              <a:srgbClr val="000000">
                <a:alpha val="8000"/>
              </a:srgbClr>
            </a:outerShdw>
          </a:effectLst>
        </a:effectStyle>
        <a:effectStyle>
          <a:effectLst>
            <a:outerShdw blurRad="57150" dist="19050" dir="5400000">
              <a:srgbClr val="000000">
                <a:alpha val="10000"/>
              </a:srgbClr>
            </a:outerShdw>
          </a:effectLst>
        </a:effectStyle>
        <a:effectStyle>
          <a:effectLst>
            <a:outerShdw blurRad="114300" dist="38100" dir="5400000">
              <a:srgbClr val="000000">
                <a:alpha val="12000"/>
              </a:srgbClr>
            </a:outerShdw>
          </a:effectLst>
        </a:effectStyle>
        <a:effectStyle>
          <a:effectLst>
            <a:outerShdw blurRad="171450" dist="57150" dir="5400000">
              <a:srgbClr val="000000">
                <a:alpha val="16000"/>
              </a:srgbClr>
            </a:outerShdw>
          </a:effectLst>
        </a:effectStyle>
        <a:effectStyle>
          <a:effectLst>
            <a:outerShdw blurRad="266700" dist="95250" dir="5400000">
              <a:srgbClr val="000000">
                <a:alpha val="24000"/>
              </a:srgbClr>
            </a:outerShdw>
          </a:effectLst>
        </a:effectStyle>
      </a:effectStyleLst>
      <a:bgFillStyleLst>
        <a:solidFill>
          <a:schemeClr val="phClr"/>
        </a:solidFill>
        <a:solidFill>
          <a:schemeClr val="phClr">
            <a:tint val="95000"/>
            <a:satMod val="170000"/>
          </a:schemeClr>
        </a:solidFill>
        <a:gradFill>
          <a:gsLst>
            <a:gs pos="0">
              <a:schemeClr val="phClr">
                <a:tint val="93000"/>
                <a:shade val="98000"/>
                <a:lumMod val="102000"/>
                <a:satMod val="150000"/>
              </a:schemeClr>
            </a:gs>
            <a:gs pos="50000">
              <a:schemeClr val="phClr">
                <a:tint val="98000"/>
                <a:shade val="90000"/>
                <a:lumMod val="103000"/>
                <a:satMod val="130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1443</Words>
  <Application>Microsoft Office PowerPoint</Application>
  <DocSecurity>0</DocSecurity>
  <PresentationFormat>Breedbeeld</PresentationFormat>
  <Paragraphs>290</Paragraphs>
  <Slides>16</Slides>
  <Notes>16</Notes>
  <HiddenSlides>0</HiddenSlides>
  <MMClips>0</MMClips>
  <ScaleCrop>false</ScaleCrop>
  <HeadingPairs>
    <vt:vector size="6" baseType="variant">
      <vt:variant>
        <vt:lpstr>Gebruikte lettertypen</vt:lpstr>
      </vt:variant>
      <vt:variant>
        <vt:i4>1</vt:i4>
      </vt:variant>
      <vt:variant>
        <vt:lpstr>Thema</vt:lpstr>
      </vt:variant>
      <vt:variant>
        <vt:i4>1</vt:i4>
      </vt:variant>
      <vt:variant>
        <vt:lpstr>Diatitels</vt:lpstr>
      </vt:variant>
      <vt:variant>
        <vt:i4>16</vt:i4>
      </vt:variant>
    </vt:vector>
  </HeadingPairs>
  <TitlesOfParts>
    <vt:vector size="18" baseType="lpstr">
      <vt:lpstr>Calibri</vt:lpstr>
      <vt:lpstr>ChatGPT</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Walnut Exporter</dc:creator>
  <cp:lastModifiedBy>Freek Haerens</cp:lastModifiedBy>
  <cp:revision>3</cp:revision>
  <dcterms:created xsi:type="dcterms:W3CDTF">2026-09-04T17:38:27Z</dcterms:created>
  <dcterms:modified xsi:type="dcterms:W3CDTF">2026-09-04T17:48:51Z</dcterms:modified>
</cp:coreProperties>
</file>